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DA9D6A-B189-488A-A0DB-8FAF37E8045C}" type="datetimeFigureOut">
              <a:rPr lang="en-US"/>
              <a:pPr>
                <a:defRPr/>
              </a:pPr>
              <a:t>2/26/2014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F697FF9-74D7-4306-B385-AA3F6CD1BC98}" type="slidenum">
              <a:rPr lang="en-US"/>
              <a:pPr>
                <a:defRPr/>
              </a:pPr>
              <a:t>‹#›</a:t>
            </a:fld>
            <a:endParaRPr lang="en-US" dirty="0"/>
          </a:p>
        </p:txBody>
      </p:sp>
    </p:spTree>
    <p:extLst>
      <p:ext uri="{BB962C8B-B14F-4D97-AF65-F5344CB8AC3E}">
        <p14:creationId xmlns:p14="http://schemas.microsoft.com/office/powerpoint/2010/main" val="26737047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B68838-90EC-4553-B32A-9A6930E93839}" type="slidenum">
              <a:rPr lang="en-US"/>
              <a:pPr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4"/>
          <p:cNvGrpSpPr>
            <a:grpSpLocks/>
          </p:cNvGrpSpPr>
          <p:nvPr/>
        </p:nvGrpSpPr>
        <p:grpSpPr bwMode="auto">
          <a:xfrm>
            <a:off x="0" y="-30163"/>
            <a:ext cx="9067800" cy="6889751"/>
            <a:chOff x="0" y="-30477"/>
            <a:chExt cx="9067800" cy="6889273"/>
          </a:xfrm>
        </p:grpSpPr>
        <p:cxnSp>
          <p:nvCxnSpPr>
            <p:cNvPr id="5" name="Straight Connector 109"/>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pSp>
        <p:nvGrpSpPr>
          <p:cNvPr id="89" name="Group 93"/>
          <p:cNvGrpSpPr>
            <a:grpSpLocks/>
          </p:cNvGrpSpPr>
          <p:nvPr/>
        </p:nvGrpSpPr>
        <p:grpSpPr bwMode="auto">
          <a:xfrm>
            <a:off x="0" y="2057400"/>
            <a:ext cx="4802188" cy="2820988"/>
            <a:chOff x="0" y="2057400"/>
            <a:chExt cx="4801394" cy="2820988"/>
          </a:xfrm>
        </p:grpSpPr>
        <p:cxnSp>
          <p:nvCxnSpPr>
            <p:cNvPr id="90" name="Straight Connector 116"/>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fld id="{2AFB1CF4-5CFA-4389-B9BA-CD6944D6514C}" type="datetimeFigureOut">
              <a:rPr lang="en-US"/>
              <a:pPr>
                <a:defRPr/>
              </a:pPr>
              <a:t>2/26/2014</a:t>
            </a:fld>
            <a:endParaRPr lang="en-US" dirty="0"/>
          </a:p>
        </p:txBody>
      </p:sp>
      <p:sp>
        <p:nvSpPr>
          <p:cNvPr id="94" name="Footer Placeholder 4"/>
          <p:cNvSpPr>
            <a:spLocks noGrp="1"/>
          </p:cNvSpPr>
          <p:nvPr>
            <p:ph type="ftr" sz="quarter" idx="11"/>
          </p:nvPr>
        </p:nvSpPr>
        <p:spPr/>
        <p:txBody>
          <a:bodyPr/>
          <a:lstStyle>
            <a:lvl1pPr>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98AC8BAD-9CBC-46A6-A4A1-C295FF966DC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7D5DED-E3F0-470B-9FF1-41CA2283AC77}" type="datetimeFigureOut">
              <a:rPr lang="en-US"/>
              <a:pPr>
                <a:defRPr/>
              </a:pPr>
              <a:t>2/26/2014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A8E643-EB80-4214-AA70-CBF41DDB024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B8F365-C7D1-41E1-845E-E9B1621E504B}" type="datetimeFigureOut">
              <a:rPr lang="en-US"/>
              <a:pPr>
                <a:defRPr/>
              </a:pPr>
              <a:t>2/26/2014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C084B8-7836-41B9-9C47-E1F04C7AA8B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EF88FE-ACD6-4EE3-8917-690CA4655560}" type="datetimeFigureOut">
              <a:rPr lang="en-US"/>
              <a:pPr>
                <a:defRPr/>
              </a:pPr>
              <a:t>2/26/2014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7C59D7-A4AA-4CB6-AB4C-035578FC366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7"/>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9" name="Straight Connector 95"/>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pPr>
              <a:defRPr/>
            </a:pPr>
            <a:fld id="{E6234DFC-44FB-49BE-9874-2423F9DBEE59}" type="datetimeFigureOut">
              <a:rPr lang="en-US"/>
              <a:pPr>
                <a:defRPr/>
              </a:pPr>
              <a:t>2/26/2014</a:t>
            </a:fld>
            <a:endParaRPr lang="en-US" dirty="0"/>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FE03BE7E-F8AB-48CE-9537-2431173F5E9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5935895-E0D4-43E9-BEF7-B8BC96C6C01B}" type="datetimeFigureOut">
              <a:rPr lang="en-US"/>
              <a:pPr>
                <a:defRPr/>
              </a:pPr>
              <a:t>2/26/2014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45F34E-16DA-4EDA-B76A-9DB439C2C6D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320EF6-959F-4D8E-B5D0-B0BA83E3C8DB}" type="datetimeFigureOut">
              <a:rPr lang="en-US"/>
              <a:pPr>
                <a:defRPr/>
              </a:pPr>
              <a:t>2/26/2014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B1C5AC-2F73-4FF4-AC37-6F4B4AFF0DB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8BC3FA-6ED8-4F89-92C6-46BE92C3B162}" type="datetimeFigureOut">
              <a:rPr lang="en-US"/>
              <a:pPr>
                <a:defRPr/>
              </a:pPr>
              <a:t>2/26/2014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94B7287-6188-4741-ACCC-203424C476D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F5309F-96D9-4DC7-89C6-7DC61C72B467}" type="datetimeFigureOut">
              <a:rPr lang="en-US"/>
              <a:pPr>
                <a:defRPr/>
              </a:pPr>
              <a:t>2/26/2014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824AFB2-9D6F-44A2-BE99-8443E1B9E52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36"/>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3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EAEFAAD0-4D9A-4A99-B388-655A90EDEF4F}" type="datetimeFigureOut">
              <a:rPr lang="en-US"/>
              <a:pPr>
                <a:defRPr/>
              </a:pPr>
              <a:t>2/26/2014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A4B86AC1-169F-4362-B745-4C031C65648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32"/>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33"/>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959B49DB-83BC-41BB-B54C-509718128CEF}" type="datetimeFigureOut">
              <a:rPr lang="en-US"/>
              <a:pPr>
                <a:defRPr/>
              </a:pPr>
              <a:t>2/26/2014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8FD76D08-2987-4E65-8A92-EB486656A7D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2E481A87-5B9F-47AD-9367-3B6E28B863B2}" type="datetimeFigureOut">
              <a:rPr lang="en-US"/>
              <a:pPr>
                <a:defRPr/>
              </a:pPr>
              <a:t>2/26/2014</a:t>
            </a:fld>
            <a:endParaRPr lang="en-US" dirty="0"/>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6D40F001-FF92-4EEF-83C6-BEAD36E8355D}"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39" r:id="rId7"/>
    <p:sldLayoutId id="2147483746" r:id="rId8"/>
    <p:sldLayoutId id="2147483747" r:id="rId9"/>
    <p:sldLayoutId id="2147483738" r:id="rId10"/>
    <p:sldLayoutId id="2147483737" r:id="rId11"/>
  </p:sldLayoutIdLst>
  <p:txStyles>
    <p:titleStyle>
      <a:lvl1pPr algn="l" rtl="0" fontAlgn="base">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fontAlgn="base">
        <a:spcBef>
          <a:spcPct val="0"/>
        </a:spcBef>
        <a:spcAft>
          <a:spcPct val="0"/>
        </a:spcAft>
        <a:tabLst>
          <a:tab pos="3830638" algn="l"/>
        </a:tabLst>
        <a:defRPr sz="3600" b="1">
          <a:solidFill>
            <a:srgbClr val="FEFEFE"/>
          </a:solidFill>
          <a:latin typeface="Tw Cen MT" pitchFamily="34" charset="0"/>
        </a:defRPr>
      </a:lvl2pPr>
      <a:lvl3pPr algn="l" rtl="0" fontAlgn="base">
        <a:spcBef>
          <a:spcPct val="0"/>
        </a:spcBef>
        <a:spcAft>
          <a:spcPct val="0"/>
        </a:spcAft>
        <a:tabLst>
          <a:tab pos="3830638" algn="l"/>
        </a:tabLst>
        <a:defRPr sz="3600" b="1">
          <a:solidFill>
            <a:srgbClr val="FEFEFE"/>
          </a:solidFill>
          <a:latin typeface="Tw Cen MT" pitchFamily="34" charset="0"/>
        </a:defRPr>
      </a:lvl3pPr>
      <a:lvl4pPr algn="l" rtl="0" fontAlgn="base">
        <a:spcBef>
          <a:spcPct val="0"/>
        </a:spcBef>
        <a:spcAft>
          <a:spcPct val="0"/>
        </a:spcAft>
        <a:tabLst>
          <a:tab pos="3830638" algn="l"/>
        </a:tabLst>
        <a:defRPr sz="3600" b="1">
          <a:solidFill>
            <a:srgbClr val="FEFEFE"/>
          </a:solidFill>
          <a:latin typeface="Tw Cen MT" pitchFamily="34" charset="0"/>
        </a:defRPr>
      </a:lvl4pPr>
      <a:lvl5pPr algn="l" rtl="0" fontAlgn="base">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fontAlgn="base">
        <a:spcBef>
          <a:spcPct val="20000"/>
        </a:spcBef>
        <a:spcAft>
          <a:spcPct val="0"/>
        </a:spcAft>
        <a:buClr>
          <a:srgbClr val="59AAF2"/>
        </a:buClr>
        <a:buFont typeface="Arial" charset="0"/>
        <a:buChar char="•"/>
        <a:defRPr sz="2400" kern="1200">
          <a:solidFill>
            <a:schemeClr val="tx2"/>
          </a:solidFill>
          <a:latin typeface="+mn-lt"/>
          <a:ea typeface="+mn-ea"/>
          <a:cs typeface="+mn-cs"/>
        </a:defRPr>
      </a:lvl1pPr>
      <a:lvl2pPr marL="547688" indent="-182563" algn="l" rtl="0" fontAlgn="base">
        <a:spcBef>
          <a:spcPct val="20000"/>
        </a:spcBef>
        <a:spcAft>
          <a:spcPct val="0"/>
        </a:spcAft>
        <a:buClr>
          <a:srgbClr val="59AAF2"/>
        </a:buClr>
        <a:buFont typeface="Arial" charset="0"/>
        <a:buChar char="•"/>
        <a:defRPr sz="20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fontAlgn="base">
        <a:spcBef>
          <a:spcPct val="20000"/>
        </a:spcBef>
        <a:spcAft>
          <a:spcPct val="0"/>
        </a:spcAft>
        <a:buClr>
          <a:srgbClr val="0BD0D9"/>
        </a:buClr>
        <a:buFont typeface="Arial" charset="0"/>
        <a:buChar char="•"/>
        <a:defRPr kern="1200">
          <a:solidFill>
            <a:schemeClr val="tx1"/>
          </a:solidFill>
          <a:latin typeface="+mn-lt"/>
          <a:ea typeface="+mn-ea"/>
          <a:cs typeface="+mn-cs"/>
        </a:defRPr>
      </a:lvl4pPr>
      <a:lvl5pPr marL="1462088" indent="-228600" algn="l" rtl="0" fontAlgn="base">
        <a:spcBef>
          <a:spcPct val="20000"/>
        </a:spcBef>
        <a:spcAft>
          <a:spcPct val="0"/>
        </a:spcAft>
        <a:buClr>
          <a:srgbClr val="10CF9B"/>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latin typeface="Broadway" pitchFamily="82" charset="0"/>
              </a:rPr>
              <a:t>Bell work</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a:solidFill>
            <a:schemeClr val="accent1">
              <a:lumMod val="75000"/>
            </a:schemeClr>
          </a:solidFill>
          <a:ln>
            <a:solidFill>
              <a:schemeClr val="accent1">
                <a:lumMod val="75000"/>
              </a:schemeClr>
            </a:solidFill>
          </a:ln>
        </p:spPr>
        <p:txBody>
          <a:bodyPr rtlCol="0">
            <a:normAutofit/>
          </a:bodyPr>
          <a:lstStyle/>
          <a:p>
            <a:pPr marL="274320" indent="-274320" fontAlgn="auto">
              <a:spcAft>
                <a:spcPts val="0"/>
              </a:spcAft>
              <a:buClr>
                <a:schemeClr val="accent1">
                  <a:lumMod val="60000"/>
                  <a:lumOff val="40000"/>
                </a:schemeClr>
              </a:buClr>
              <a:buFont typeface="Wingdings" pitchFamily="2" charset="2"/>
              <a:buChar char="q"/>
              <a:defRPr/>
            </a:pPr>
            <a:r>
              <a:rPr lang="en-US" sz="2800" dirty="0" smtClean="0">
                <a:latin typeface="Broadway" pitchFamily="82" charset="0"/>
              </a:rPr>
              <a:t>What is electric current and what unit is it expressed in?</a:t>
            </a:r>
            <a:endParaRPr lang="en-US" sz="2800" dirty="0">
              <a:latin typeface="Broadway" pitchFamily="82"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6">
                    <a:tint val="1000"/>
                  </a:schemeClr>
                </a:solidFill>
                <a:latin typeface="Broadway" pitchFamily="82" charset="0"/>
              </a:rPr>
              <a:t>Generating Electrical </a:t>
            </a:r>
            <a:r>
              <a:rPr lang="en-US" dirty="0">
                <a:solidFill>
                  <a:schemeClr val="accent6">
                    <a:tint val="1000"/>
                  </a:schemeClr>
                </a:solidFill>
                <a:latin typeface="Broadway" pitchFamily="82" charset="0"/>
              </a:rPr>
              <a:t>E</a:t>
            </a:r>
            <a:r>
              <a:rPr lang="en-US" dirty="0" smtClean="0">
                <a:solidFill>
                  <a:schemeClr val="accent6">
                    <a:tint val="1000"/>
                  </a:schemeClr>
                </a:solidFill>
                <a:latin typeface="Broadway" pitchFamily="82" charset="0"/>
              </a:rPr>
              <a:t>nergy (continued)</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p:txBody>
          <a:bodyPr/>
          <a:lstStyle/>
          <a:p>
            <a:pPr>
              <a:buFont typeface="Wingdings" pitchFamily="2" charset="2"/>
              <a:buChar char="q"/>
            </a:pPr>
            <a:r>
              <a:rPr lang="en-US" sz="3600" smtClean="0">
                <a:latin typeface="Times New Roman" pitchFamily="18" charset="0"/>
              </a:rPr>
              <a:t>There are two types of cells: wet and dry. Wet cells have liquid electrolytes. Wet cells use sulfuric acid. Dry cells also have electrolytes, but the electrolytes are solid.</a:t>
            </a:r>
          </a:p>
        </p:txBody>
      </p:sp>
      <p:pic>
        <p:nvPicPr>
          <p:cNvPr id="4" name="Picture 3"/>
          <p:cNvPicPr>
            <a:picLocks noChangeAspect="1"/>
          </p:cNvPicPr>
          <p:nvPr/>
        </p:nvPicPr>
        <p:blipFill>
          <a:blip r:embed="rId2"/>
          <a:stretch>
            <a:fillRect/>
          </a:stretch>
        </p:blipFill>
        <p:spPr>
          <a:xfrm>
            <a:off x="5915025" y="4267200"/>
            <a:ext cx="2686050" cy="20955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latin typeface="Broadway" pitchFamily="82" charset="0"/>
              </a:rPr>
              <a:t>Thermocouples </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p:txBody>
          <a:bodyPr/>
          <a:lstStyle/>
          <a:p>
            <a:pPr>
              <a:buFont typeface="Wingdings" pitchFamily="2" charset="2"/>
              <a:buChar char="q"/>
            </a:pPr>
            <a:r>
              <a:rPr lang="en-US" sz="3600" smtClean="0">
                <a:latin typeface="Times New Roman" pitchFamily="18" charset="0"/>
              </a:rPr>
              <a:t>Thermal energy heat can be converted into electrical energy by a thermocouple. Thermocouples usually don’t generate much energy. But they are useful for monitoring the temperature of a car engines, furnaces, and ovens.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latin typeface="Broadway" pitchFamily="82" charset="0"/>
              </a:rPr>
              <a:t>Photocells</a:t>
            </a:r>
            <a:endParaRPr lang="en-US" dirty="0">
              <a:solidFill>
                <a:schemeClr val="accent6">
                  <a:tint val="1000"/>
                </a:schemeClr>
              </a:solidFill>
              <a:latin typeface="Broadway" pitchFamily="82" charset="0"/>
            </a:endParaRPr>
          </a:p>
        </p:txBody>
      </p:sp>
      <p:sp>
        <p:nvSpPr>
          <p:cNvPr id="26626" name="Content Placeholder 2"/>
          <p:cNvSpPr>
            <a:spLocks noGrp="1"/>
          </p:cNvSpPr>
          <p:nvPr>
            <p:ph idx="1"/>
          </p:nvPr>
        </p:nvSpPr>
        <p:spPr/>
        <p:txBody>
          <a:bodyPr/>
          <a:lstStyle/>
          <a:p>
            <a:pPr>
              <a:buFont typeface="Wingdings" pitchFamily="2" charset="2"/>
              <a:buChar char="q"/>
            </a:pPr>
            <a:r>
              <a:rPr lang="en-US" sz="3600" smtClean="0">
                <a:latin typeface="Times New Roman" pitchFamily="18" charset="0"/>
              </a:rPr>
              <a:t>A photocell converts light energy into electrical energy. Most photocells contain silicon atoms. The electrons are then able to move to provide electrical energy to power a device. In larger panels, photocells can provide energy to buildings and cars.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467600" cy="3352800"/>
          </a:xfrm>
        </p:spPr>
        <p:style>
          <a:lnRef idx="1">
            <a:schemeClr val="dk1"/>
          </a:lnRef>
          <a:fillRef idx="2">
            <a:schemeClr val="dk1"/>
          </a:fillRef>
          <a:effectRef idx="1">
            <a:schemeClr val="dk1"/>
          </a:effectRef>
          <a:fontRef idx="minor">
            <a:schemeClr val="dk1"/>
          </a:fontRef>
        </p:style>
        <p:txBody>
          <a:bodyPr>
            <a:normAutofit fontScale="90000"/>
          </a:bodyPr>
          <a:lstStyle/>
          <a:p>
            <a:pPr fontAlgn="auto">
              <a:spcAft>
                <a:spcPts val="0"/>
              </a:spcAft>
              <a:defRPr/>
            </a:pPr>
            <a:r>
              <a:rPr lang="en-US" dirty="0" smtClean="0">
                <a:latin typeface="Broadway" pitchFamily="82" charset="0"/>
              </a:rPr>
              <a:t>Electrical Currents and Energy PowerPoint</a:t>
            </a:r>
            <a:br>
              <a:rPr lang="en-US" dirty="0" smtClean="0">
                <a:latin typeface="Broadway" pitchFamily="82" charset="0"/>
              </a:rPr>
            </a:br>
            <a:r>
              <a:rPr lang="en-US" dirty="0">
                <a:latin typeface="Broadway" pitchFamily="82" charset="0"/>
              </a:rPr>
              <a:t/>
            </a:r>
            <a:br>
              <a:rPr lang="en-US" dirty="0">
                <a:latin typeface="Broadway" pitchFamily="82" charset="0"/>
              </a:rPr>
            </a:br>
            <a:r>
              <a:rPr lang="en-US" dirty="0" smtClean="0">
                <a:latin typeface="Broadway" pitchFamily="82" charset="0"/>
              </a:rPr>
              <a:t>By: Cameron Fox , Keishay Brown, Ella Abram, and Troy Hall</a:t>
            </a:r>
            <a:endParaRPr lang="en-US" dirty="0">
              <a:latin typeface="Broadway" pitchFamily="82" charset="0"/>
            </a:endParaRPr>
          </a:p>
        </p:txBody>
      </p:sp>
      <p:pic>
        <p:nvPicPr>
          <p:cNvPr id="3" name="Picture 2"/>
          <p:cNvPicPr>
            <a:picLocks noChangeAspect="1"/>
          </p:cNvPicPr>
          <p:nvPr/>
        </p:nvPicPr>
        <p:blipFill>
          <a:blip r:embed="rId2">
            <a:extLst/>
          </a:blip>
          <a:stretch>
            <a:fillRect/>
          </a:stretch>
        </p:blipFill>
        <p:spPr>
          <a:xfrm>
            <a:off x="6248400" y="533400"/>
            <a:ext cx="1965498" cy="1447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001000" cy="1828800"/>
          </a:xfrm>
        </p:spPr>
        <p:txBody>
          <a:bodyPr/>
          <a:lstStyle/>
          <a:p>
            <a:pPr fontAlgn="auto">
              <a:spcAft>
                <a:spcPts val="0"/>
              </a:spcAft>
              <a:defRPr/>
            </a:pPr>
            <a:r>
              <a:rPr lang="en-US" dirty="0" smtClean="0">
                <a:solidFill>
                  <a:schemeClr val="accent6">
                    <a:tint val="1000"/>
                  </a:schemeClr>
                </a:solidFill>
              </a:rPr>
              <a:t>			</a:t>
            </a:r>
            <a:r>
              <a:rPr lang="en-US" sz="4000" dirty="0">
                <a:solidFill>
                  <a:schemeClr val="accent6">
                    <a:tint val="1000"/>
                  </a:schemeClr>
                </a:solidFill>
                <a:latin typeface="Broadway" pitchFamily="82" charset="0"/>
              </a:rPr>
              <a:t>Objectives</a:t>
            </a:r>
            <a:r>
              <a:rPr lang="en-US" dirty="0">
                <a:solidFill>
                  <a:schemeClr val="accent6">
                    <a:tint val="1000"/>
                  </a:schemeClr>
                </a:solidFill>
              </a:rPr>
              <a:t>			   </a:t>
            </a:r>
          </a:p>
        </p:txBody>
      </p:sp>
      <p:sp>
        <p:nvSpPr>
          <p:cNvPr id="2" name="Content Placeholder 1"/>
          <p:cNvSpPr>
            <a:spLocks noGrp="1"/>
          </p:cNvSpPr>
          <p:nvPr>
            <p:ph idx="1"/>
          </p:nvPr>
        </p:nvSpPr>
        <p:spPr>
          <a:xfrm>
            <a:off x="609600" y="2362200"/>
            <a:ext cx="8077200" cy="3810000"/>
          </a:xfrm>
        </p:spPr>
        <p:txBody>
          <a:bodyPr/>
          <a:lstStyle/>
          <a:p>
            <a:pPr>
              <a:buFont typeface="Wingdings" pitchFamily="2" charset="2"/>
              <a:buChar char="q"/>
            </a:pPr>
            <a:r>
              <a:rPr lang="en-US" smtClean="0">
                <a:latin typeface="Broadway" pitchFamily="82" charset="0"/>
              </a:rPr>
              <a:t>Describe the two types of electric currents.</a:t>
            </a:r>
          </a:p>
          <a:p>
            <a:pPr>
              <a:buFont typeface="Wingdings" pitchFamily="2" charset="2"/>
              <a:buChar char="q"/>
            </a:pPr>
            <a:r>
              <a:rPr lang="en-US" smtClean="0">
                <a:latin typeface="Broadway" pitchFamily="82" charset="0"/>
              </a:rPr>
              <a:t>Understand how the thickness and the length of a wire affects it’s resistance. </a:t>
            </a:r>
          </a:p>
          <a:p>
            <a:pPr>
              <a:buFont typeface="Wingdings" pitchFamily="2" charset="2"/>
              <a:buChar char="q"/>
            </a:pPr>
            <a:r>
              <a:rPr lang="en-US" smtClean="0">
                <a:latin typeface="Broadway" pitchFamily="82" charset="0"/>
              </a:rPr>
              <a:t>Indicate what make charges move.</a:t>
            </a:r>
          </a:p>
          <a:p>
            <a:pPr>
              <a:buFont typeface="Wingdings" pitchFamily="2" charset="2"/>
              <a:buChar char="q"/>
            </a:pPr>
            <a:r>
              <a:rPr lang="en-US" smtClean="0">
                <a:latin typeface="Broadway" pitchFamily="82" charset="0"/>
              </a:rPr>
              <a:t>What is the difference between thermocouple and photocell?</a:t>
            </a:r>
          </a:p>
        </p:txBody>
      </p:sp>
      <p:pic>
        <p:nvPicPr>
          <p:cNvPr id="4" name="Picture 3"/>
          <p:cNvPicPr>
            <a:picLocks noChangeAspect="1"/>
          </p:cNvPicPr>
          <p:nvPr/>
        </p:nvPicPr>
        <p:blipFill>
          <a:blip r:embed="rId2"/>
          <a:stretch>
            <a:fillRect/>
          </a:stretch>
        </p:blipFill>
        <p:spPr>
          <a:xfrm>
            <a:off x="6310313" y="5029200"/>
            <a:ext cx="2071687" cy="121443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950" y="231775"/>
            <a:ext cx="6512511" cy="1143000"/>
          </a:xfrm>
        </p:spPr>
        <p:txBody>
          <a:bodyPr>
            <a:normAutofit fontScale="90000"/>
          </a:bodyPr>
          <a:lstStyle/>
          <a:p>
            <a:pPr fontAlgn="auto">
              <a:spcAft>
                <a:spcPts val="0"/>
              </a:spcAft>
              <a:defRPr/>
            </a:pPr>
            <a:r>
              <a:rPr lang="en-US" dirty="0" smtClean="0">
                <a:solidFill>
                  <a:schemeClr val="accent6">
                    <a:tint val="1000"/>
                  </a:schemeClr>
                </a:solidFill>
                <a:latin typeface="Broadway" pitchFamily="82" charset="0"/>
              </a:rPr>
              <a:t>What are electric currents and electrical energy?</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a:xfrm>
            <a:off x="457200" y="1447800"/>
            <a:ext cx="7772400" cy="5410200"/>
          </a:xfrm>
        </p:spPr>
        <p:txBody>
          <a:bodyPr>
            <a:normAutofit/>
          </a:bodyPr>
          <a:lstStyle/>
          <a:p>
            <a:pPr>
              <a:buFont typeface="Wingdings" pitchFamily="2" charset="2"/>
              <a:buChar char="q"/>
            </a:pPr>
            <a:r>
              <a:rPr lang="en-US" smtClean="0">
                <a:latin typeface="Broadway" pitchFamily="82" charset="0"/>
              </a:rPr>
              <a:t>Electrical energy is the energy of electric charges.</a:t>
            </a:r>
          </a:p>
          <a:p>
            <a:pPr>
              <a:buFont typeface="Wingdings" pitchFamily="2" charset="2"/>
              <a:buChar char="q"/>
            </a:pPr>
            <a:r>
              <a:rPr lang="en-US" smtClean="0">
                <a:latin typeface="Broadway" pitchFamily="82" charset="0"/>
              </a:rPr>
              <a:t> Most things use electrical energy. The electric charges flow through wires.</a:t>
            </a:r>
          </a:p>
          <a:p>
            <a:pPr>
              <a:buFont typeface="Wingdings" pitchFamily="2" charset="2"/>
              <a:buChar char="q"/>
            </a:pPr>
            <a:r>
              <a:rPr lang="en-US" smtClean="0">
                <a:latin typeface="Broadway" pitchFamily="82" charset="0"/>
              </a:rPr>
              <a:t>Electric current is the rate at which charges pass a given point . The higher the current is the greater number of charges that pass the point each second.</a:t>
            </a:r>
          </a:p>
          <a:p>
            <a:pPr>
              <a:buFont typeface="Wingdings" pitchFamily="2" charset="2"/>
              <a:buChar char="q"/>
            </a:pPr>
            <a:r>
              <a:rPr lang="en-US" smtClean="0">
                <a:latin typeface="Broadway" pitchFamily="82" charset="0"/>
              </a:rPr>
              <a:t>Electric currents are expressed in the unit amperes. Which often shorten to amps. The symbol for amps is A. In equations the symbol for current is the letter I.</a:t>
            </a:r>
          </a:p>
        </p:txBody>
      </p:sp>
      <p:pic>
        <p:nvPicPr>
          <p:cNvPr id="4" name="Picture 3"/>
          <p:cNvPicPr>
            <a:picLocks noChangeAspect="1"/>
          </p:cNvPicPr>
          <p:nvPr/>
        </p:nvPicPr>
        <p:blipFill>
          <a:blip r:embed="rId3"/>
          <a:stretch>
            <a:fillRect/>
          </a:stretch>
        </p:blipFill>
        <p:spPr>
          <a:xfrm>
            <a:off x="6931025" y="0"/>
            <a:ext cx="2212975" cy="149383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81"/>
            <a:ext cx="8229600" cy="862730"/>
          </a:xfrm>
        </p:spPr>
        <p:txBody>
          <a:bodyPr/>
          <a:lstStyle/>
          <a:p>
            <a:pPr fontAlgn="auto">
              <a:spcAft>
                <a:spcPts val="0"/>
              </a:spcAft>
              <a:defRPr/>
            </a:pPr>
            <a:r>
              <a:rPr lang="en-US" dirty="0" smtClean="0">
                <a:solidFill>
                  <a:schemeClr val="accent6">
                    <a:tint val="1000"/>
                  </a:schemeClr>
                </a:solidFill>
                <a:latin typeface="Broadway" pitchFamily="82" charset="0"/>
              </a:rPr>
              <a:t>AC and DC</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a:xfrm>
            <a:off x="457200" y="1219200"/>
            <a:ext cx="8229600" cy="4906963"/>
          </a:xfrm>
        </p:spPr>
        <p:txBody>
          <a:bodyPr/>
          <a:lstStyle/>
          <a:p>
            <a:pPr marL="379413" indent="-342900">
              <a:buFont typeface="Wingdings" pitchFamily="2" charset="2"/>
              <a:buChar char="q"/>
            </a:pPr>
            <a:r>
              <a:rPr lang="en-US" sz="2800" smtClean="0">
                <a:latin typeface="Broadway" pitchFamily="82" charset="0"/>
              </a:rPr>
              <a:t>There are two kinds of electric currents, direct current and alternating currents . The direct current the charges flow in the same direction and alternating current the charges shift from one direction to the reverse direction.</a:t>
            </a:r>
          </a:p>
          <a:p>
            <a:pPr marL="379413" indent="-342900">
              <a:buFont typeface="Wingdings" pitchFamily="2" charset="2"/>
              <a:buChar char="q"/>
            </a:pPr>
            <a:r>
              <a:rPr lang="en-US" sz="2800" smtClean="0">
                <a:latin typeface="Broadway" pitchFamily="82" charset="0"/>
              </a:rPr>
              <a:t>Both currents give electrical energy.</a:t>
            </a:r>
          </a:p>
        </p:txBody>
      </p:sp>
      <p:pic>
        <p:nvPicPr>
          <p:cNvPr id="4" name="Picture 3"/>
          <p:cNvPicPr>
            <a:picLocks noChangeAspect="1"/>
          </p:cNvPicPr>
          <p:nvPr/>
        </p:nvPicPr>
        <p:blipFill>
          <a:blip r:embed="rId2"/>
          <a:stretch>
            <a:fillRect/>
          </a:stretch>
        </p:blipFill>
        <p:spPr>
          <a:xfrm>
            <a:off x="6400800" y="4495800"/>
            <a:ext cx="1828800" cy="190976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latin typeface="Broadway" pitchFamily="82" charset="0"/>
              </a:rPr>
              <a:t>Voltage</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p:txBody>
          <a:bodyPr rtlCol="0">
            <a:normAutofit/>
          </a:bodyPr>
          <a:lstStyle/>
          <a:p>
            <a:pPr marL="274320" indent="-274320" fontAlgn="auto">
              <a:spcAft>
                <a:spcPts val="0"/>
              </a:spcAft>
              <a:buClr>
                <a:schemeClr val="accent1">
                  <a:lumMod val="60000"/>
                  <a:lumOff val="40000"/>
                </a:schemeClr>
              </a:buClr>
              <a:buFont typeface="Wingdings" pitchFamily="2" charset="2"/>
              <a:buChar char="q"/>
              <a:defRPr/>
            </a:pPr>
            <a:r>
              <a:rPr lang="en-US" sz="3600" dirty="0" smtClean="0">
                <a:latin typeface="Broadway" pitchFamily="82" charset="0"/>
              </a:rPr>
              <a:t>Voltage is the potential difference between two points in a circuit. It’s expressed in  volts .In equations the symbol is a letter V. </a:t>
            </a:r>
          </a:p>
          <a:p>
            <a:pPr marL="36576" indent="0" fontAlgn="auto">
              <a:spcAft>
                <a:spcPts val="0"/>
              </a:spcAft>
              <a:buClr>
                <a:schemeClr val="accent1">
                  <a:lumMod val="60000"/>
                  <a:lumOff val="40000"/>
                </a:schemeClr>
              </a:buClr>
              <a:buFont typeface="Arial" pitchFamily="34" charset="0"/>
              <a:buNone/>
              <a:defRPr/>
            </a:pPr>
            <a:endParaRPr lang="en-US" dirty="0"/>
          </a:p>
        </p:txBody>
      </p:sp>
      <p:pic>
        <p:nvPicPr>
          <p:cNvPr id="4" name="Picture 3"/>
          <p:cNvPicPr>
            <a:picLocks noChangeAspect="1"/>
          </p:cNvPicPr>
          <p:nvPr/>
        </p:nvPicPr>
        <p:blipFill>
          <a:blip r:embed="rId2"/>
          <a:stretch>
            <a:fillRect/>
          </a:stretch>
        </p:blipFill>
        <p:spPr>
          <a:xfrm>
            <a:off x="6172200" y="4191000"/>
            <a:ext cx="2143125" cy="21431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6350"/>
            <a:ext cx="6781801" cy="1447800"/>
          </a:xfrm>
        </p:spPr>
        <p:txBody>
          <a:bodyPr/>
          <a:lstStyle/>
          <a:p>
            <a:pPr fontAlgn="auto">
              <a:spcAft>
                <a:spcPts val="0"/>
              </a:spcAft>
              <a:defRPr/>
            </a:pPr>
            <a:r>
              <a:rPr lang="en-US" dirty="0" smtClean="0">
                <a:solidFill>
                  <a:schemeClr val="accent6">
                    <a:tint val="1000"/>
                  </a:schemeClr>
                </a:solidFill>
                <a:latin typeface="Broadway" pitchFamily="82" charset="0"/>
              </a:rPr>
              <a:t>Resistance</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a:xfrm>
            <a:off x="304800" y="1600200"/>
            <a:ext cx="8382000" cy="4525963"/>
          </a:xfrm>
        </p:spPr>
        <p:txBody>
          <a:bodyPr/>
          <a:lstStyle/>
          <a:p>
            <a:pPr>
              <a:buFont typeface="Wingdings" pitchFamily="2" charset="2"/>
              <a:buChar char="q"/>
            </a:pPr>
            <a:r>
              <a:rPr lang="en-US" sz="2800" smtClean="0">
                <a:latin typeface="Broadway" pitchFamily="82" charset="0"/>
              </a:rPr>
              <a:t>Resistance is the opposition to the flow of electric charge. It’s expressed in ohms </a:t>
            </a:r>
            <a:r>
              <a:rPr lang="el-GR" sz="2800" smtClean="0"/>
              <a:t>Ω</a:t>
            </a:r>
            <a:r>
              <a:rPr lang="en-US" sz="2800" smtClean="0">
                <a:latin typeface="Broadway" pitchFamily="82" charset="0"/>
              </a:rPr>
              <a:t>, the Greek letter for omega. You can think resistance as electrical friction. An object’s resistance depends on the object’s material, thickness, length, and tempeture.</a:t>
            </a:r>
          </a:p>
        </p:txBody>
      </p:sp>
      <p:pic>
        <p:nvPicPr>
          <p:cNvPr id="6" name="Picture 5"/>
          <p:cNvPicPr>
            <a:picLocks noChangeAspect="1"/>
          </p:cNvPicPr>
          <p:nvPr/>
        </p:nvPicPr>
        <p:blipFill>
          <a:blip r:embed="rId2"/>
          <a:stretch>
            <a:fillRect/>
          </a:stretch>
        </p:blipFill>
        <p:spPr>
          <a:xfrm>
            <a:off x="6553200" y="4800600"/>
            <a:ext cx="1885950" cy="160178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066800"/>
          </a:xfrm>
        </p:spPr>
        <p:txBody>
          <a:bodyPr/>
          <a:lstStyle/>
          <a:p>
            <a:pPr fontAlgn="auto">
              <a:spcAft>
                <a:spcPts val="0"/>
              </a:spcAft>
              <a:defRPr/>
            </a:pPr>
            <a:r>
              <a:rPr lang="en-US" dirty="0" smtClean="0">
                <a:solidFill>
                  <a:schemeClr val="accent6">
                    <a:tint val="1000"/>
                  </a:schemeClr>
                </a:solidFill>
                <a:latin typeface="Broadway" pitchFamily="82" charset="0"/>
              </a:rPr>
              <a:t>Resistance (continued)</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p:txBody>
          <a:bodyPr/>
          <a:lstStyle/>
          <a:p>
            <a:pPr>
              <a:buFont typeface="Wingdings" pitchFamily="2" charset="2"/>
              <a:buChar char="q"/>
            </a:pPr>
            <a:r>
              <a:rPr lang="en-US" sz="2800" smtClean="0">
                <a:latin typeface="Broadway" pitchFamily="82" charset="0"/>
              </a:rPr>
              <a:t>Resistance also depends on tempeture. The resistance of metals increases as temperature rises. The atoms vibrate faster at higher temperatures and get in the way of the flowing electric charges. If you cool certain materials to a very low temperature, resistance will drop to 0</a:t>
            </a:r>
            <a:r>
              <a:rPr lang="el-GR" sz="2800" smtClean="0"/>
              <a:t>Ω</a:t>
            </a:r>
            <a:r>
              <a:rPr lang="en-US" sz="2800" smtClean="0">
                <a:latin typeface="Broadway" pitchFamily="82" charset="0"/>
              </a:rPr>
              <a:t>. Materials in this state are called superconductors.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nodeType="clickEffect">
                                  <p:stCondLst>
                                    <p:cond delay="0"/>
                                  </p:stCondLst>
                                  <p:childTnLst>
                                    <p:animRot by="120000">
                                      <p:cBhvr>
                                        <p:cTn id="24" dur="100" fill="hold">
                                          <p:stCondLst>
                                            <p:cond delay="0"/>
                                          </p:stCondLst>
                                        </p:cTn>
                                        <p:tgtEl>
                                          <p:spTgt spid="3">
                                            <p:txEl>
                                              <p:pRg st="0" end="0"/>
                                            </p:txEl>
                                          </p:spTgt>
                                        </p:tgtEl>
                                        <p:attrNameLst>
                                          <p:attrName>r</p:attrName>
                                        </p:attrNameLst>
                                      </p:cBhvr>
                                    </p:animRot>
                                    <p:animRot by="-240000">
                                      <p:cBhvr>
                                        <p:cTn id="25" dur="200" fill="hold">
                                          <p:stCondLst>
                                            <p:cond delay="200"/>
                                          </p:stCondLst>
                                        </p:cTn>
                                        <p:tgtEl>
                                          <p:spTgt spid="3">
                                            <p:txEl>
                                              <p:pRg st="0" end="0"/>
                                            </p:txEl>
                                          </p:spTgt>
                                        </p:tgtEl>
                                        <p:attrNameLst>
                                          <p:attrName>r</p:attrName>
                                        </p:attrNameLst>
                                      </p:cBhvr>
                                    </p:animRot>
                                    <p:animRot by="240000">
                                      <p:cBhvr>
                                        <p:cTn id="26" dur="200" fill="hold">
                                          <p:stCondLst>
                                            <p:cond delay="400"/>
                                          </p:stCondLst>
                                        </p:cTn>
                                        <p:tgtEl>
                                          <p:spTgt spid="3">
                                            <p:txEl>
                                              <p:pRg st="0" end="0"/>
                                            </p:txEl>
                                          </p:spTgt>
                                        </p:tgtEl>
                                        <p:attrNameLst>
                                          <p:attrName>r</p:attrName>
                                        </p:attrNameLst>
                                      </p:cBhvr>
                                    </p:animRot>
                                    <p:animRot by="-240000">
                                      <p:cBhvr>
                                        <p:cTn id="27" dur="200" fill="hold">
                                          <p:stCondLst>
                                            <p:cond delay="600"/>
                                          </p:stCondLst>
                                        </p:cTn>
                                        <p:tgtEl>
                                          <p:spTgt spid="3">
                                            <p:txEl>
                                              <p:pRg st="0" end="0"/>
                                            </p:txEl>
                                          </p:spTgt>
                                        </p:tgtEl>
                                        <p:attrNameLst>
                                          <p:attrName>r</p:attrName>
                                        </p:attrNameLst>
                                      </p:cBhvr>
                                    </p:animRot>
                                    <p:animRot by="120000">
                                      <p:cBhvr>
                                        <p:cTn id="28"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3175"/>
            <a:ext cx="8229601" cy="1143000"/>
          </a:xfrm>
        </p:spPr>
        <p:txBody>
          <a:bodyPr/>
          <a:lstStyle/>
          <a:p>
            <a:pPr fontAlgn="auto">
              <a:spcAft>
                <a:spcPts val="0"/>
              </a:spcAft>
              <a:defRPr/>
            </a:pPr>
            <a:r>
              <a:rPr lang="en-US" dirty="0" smtClean="0">
                <a:solidFill>
                  <a:schemeClr val="accent6">
                    <a:tint val="1000"/>
                  </a:schemeClr>
                </a:solidFill>
                <a:latin typeface="Broadway" pitchFamily="82" charset="0"/>
              </a:rPr>
              <a:t>Generating Electrical Energy</a:t>
            </a:r>
            <a:endParaRPr lang="en-US" dirty="0">
              <a:solidFill>
                <a:schemeClr val="accent6">
                  <a:tint val="1000"/>
                </a:schemeClr>
              </a:solidFill>
              <a:latin typeface="Broadway" pitchFamily="82" charset="0"/>
            </a:endParaRPr>
          </a:p>
        </p:txBody>
      </p:sp>
      <p:sp>
        <p:nvSpPr>
          <p:cNvPr id="3" name="Content Placeholder 2"/>
          <p:cNvSpPr>
            <a:spLocks noGrp="1"/>
          </p:cNvSpPr>
          <p:nvPr>
            <p:ph idx="1"/>
          </p:nvPr>
        </p:nvSpPr>
        <p:spPr>
          <a:xfrm>
            <a:off x="457200" y="1219200"/>
            <a:ext cx="8229600" cy="4906963"/>
          </a:xfrm>
        </p:spPr>
        <p:txBody>
          <a:bodyPr/>
          <a:lstStyle/>
          <a:p>
            <a:pPr>
              <a:buFont typeface="Wingdings" pitchFamily="2" charset="2"/>
              <a:buChar char="q"/>
            </a:pPr>
            <a:r>
              <a:rPr lang="en-US" sz="2800" smtClean="0">
                <a:latin typeface="Broadway" pitchFamily="82" charset="0"/>
              </a:rPr>
              <a:t>Energy can’t be created or destroyed, but it can be changed into other kinds of energy. Many things change different types of energy into electrical energy. Cells change chemical or radiant energy into electrical energy. A cell contains a mixture of chemicals called electrolyte. Electrolytes allow charges to flow. Every cell has a pair of electrodes. An electrode is the part of a cell through which charges enter or exit.</a:t>
            </a:r>
          </a:p>
        </p:txBody>
      </p:sp>
      <p:pic>
        <p:nvPicPr>
          <p:cNvPr id="5" name="Picture 4"/>
          <p:cNvPicPr>
            <a:picLocks noChangeAspect="1"/>
          </p:cNvPicPr>
          <p:nvPr/>
        </p:nvPicPr>
        <p:blipFill>
          <a:blip r:embed="rId2"/>
          <a:stretch>
            <a:fillRect/>
          </a:stretch>
        </p:blipFill>
        <p:spPr>
          <a:xfrm>
            <a:off x="7089775" y="5495925"/>
            <a:ext cx="2054225" cy="13620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241</TotalTime>
  <Words>542</Words>
  <Application>Microsoft Office PowerPoint</Application>
  <PresentationFormat>On-screen Show (4:3)</PresentationFormat>
  <Paragraphs>31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Bell work</vt:lpstr>
      <vt:lpstr>Electrical Currents and Energy PowerPoint  By: Cameron Fox , Keishay Brown, Ella Abram, and Troy Hall</vt:lpstr>
      <vt:lpstr>   Objectives      </vt:lpstr>
      <vt:lpstr>What are electric currents and electrical energy?</vt:lpstr>
      <vt:lpstr>AC and DC</vt:lpstr>
      <vt:lpstr>Voltage</vt:lpstr>
      <vt:lpstr>Resistance</vt:lpstr>
      <vt:lpstr>Resistance (continued)</vt:lpstr>
      <vt:lpstr>Generating Electrical Energy</vt:lpstr>
      <vt:lpstr>Generating Electrical Energy (continued)</vt:lpstr>
      <vt:lpstr>Thermocouples </vt:lpstr>
      <vt:lpstr>Photocells</vt:lpstr>
    </vt:vector>
  </TitlesOfParts>
  <Company>Metropolitan Nashville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dc:title>
  <dc:creator>Head Middle Magnet Student</dc:creator>
  <cp:lastModifiedBy>Tosh, Jessica Lynn (MNPS)</cp:lastModifiedBy>
  <cp:revision>19</cp:revision>
  <dcterms:created xsi:type="dcterms:W3CDTF">2012-11-16T14:32:30Z</dcterms:created>
  <dcterms:modified xsi:type="dcterms:W3CDTF">2014-02-26T13:51:47Z</dcterms:modified>
</cp:coreProperties>
</file>