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27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87814" autoAdjust="0"/>
  </p:normalViewPr>
  <p:slideViewPr>
    <p:cSldViewPr>
      <p:cViewPr varScale="1">
        <p:scale>
          <a:sx n="80" d="100"/>
          <a:sy n="80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E2DE1-F9C7-42FB-9BAA-4D68447C3D61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0389A-5BCC-4E25-84FC-B92702540A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9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5C54ED-B31F-4251-B8C0-4B73A97A8D3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3747B-F1D0-4BDF-A9E4-130E506056F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3747B-F1D0-4BDF-A9E4-130E506056F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3747B-F1D0-4BDF-A9E4-130E506056F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3747B-F1D0-4BDF-A9E4-130E506056F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3747B-F1D0-4BDF-A9E4-130E506056F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3747B-F1D0-4BDF-A9E4-130E506056F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3747B-F1D0-4BDF-A9E4-130E506056F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3747B-F1D0-4BDF-A9E4-130E506056F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3747B-F1D0-4BDF-A9E4-130E506056F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3747B-F1D0-4BDF-A9E4-130E506056F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3747B-F1D0-4BDF-A9E4-130E506056F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3747B-F1D0-4BDF-A9E4-130E506056F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3747B-F1D0-4BDF-A9E4-130E506056F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3747B-F1D0-4BDF-A9E4-130E506056F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3747B-F1D0-4BDF-A9E4-130E506056F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3747B-F1D0-4BDF-A9E4-130E506056F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3747B-F1D0-4BDF-A9E4-130E506056F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3747B-F1D0-4BDF-A9E4-130E506056F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3747B-F1D0-4BDF-A9E4-130E506056F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3747B-F1D0-4BDF-A9E4-130E506056F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3747B-F1D0-4BDF-A9E4-130E506056F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3747B-F1D0-4BDF-A9E4-130E506056F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3747B-F1D0-4BDF-A9E4-130E506056F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3747B-F1D0-4BDF-A9E4-130E506056F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3747B-F1D0-4BDF-A9E4-130E506056F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57F0-D124-4BFA-B7CD-220E6FD7B548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6CD2-D1A8-4095-B21E-A2EFB6BDA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57F0-D124-4BFA-B7CD-220E6FD7B548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6CD2-D1A8-4095-B21E-A2EFB6BDA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57F0-D124-4BFA-B7CD-220E6FD7B548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6CD2-D1A8-4095-B21E-A2EFB6BDA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57F0-D124-4BFA-B7CD-220E6FD7B548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6CD2-D1A8-4095-B21E-A2EFB6BDA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57F0-D124-4BFA-B7CD-220E6FD7B548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6CD2-D1A8-4095-B21E-A2EFB6BDA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57F0-D124-4BFA-B7CD-220E6FD7B548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6CD2-D1A8-4095-B21E-A2EFB6BDA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57F0-D124-4BFA-B7CD-220E6FD7B548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6CD2-D1A8-4095-B21E-A2EFB6BDA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57F0-D124-4BFA-B7CD-220E6FD7B548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6CD2-D1A8-4095-B21E-A2EFB6BDA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57F0-D124-4BFA-B7CD-220E6FD7B548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6CD2-D1A8-4095-B21E-A2EFB6BDA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57F0-D124-4BFA-B7CD-220E6FD7B548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6CD2-D1A8-4095-B21E-A2EFB6BDA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57F0-D124-4BFA-B7CD-220E6FD7B548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6CD2-D1A8-4095-B21E-A2EFB6BDA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457F0-D124-4BFA-B7CD-220E6FD7B548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D6CD2-D1A8-4095-B21E-A2EFB6BDA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199"/>
          </a:xfrm>
        </p:spPr>
        <p:txBody>
          <a:bodyPr>
            <a:noAutofit/>
          </a:bodyPr>
          <a:lstStyle/>
          <a:p>
            <a:r>
              <a:rPr lang="en-US" sz="3500" dirty="0" smtClean="0"/>
              <a:t>Use the highlighter or pen tool to find the words.</a:t>
            </a:r>
            <a:endParaRPr lang="en-US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14400"/>
            <a:ext cx="5410200" cy="5692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914400"/>
            <a:ext cx="1447800" cy="1321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22860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3810000"/>
            <a:ext cx="1981200" cy="1305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5257800"/>
            <a:ext cx="1524000" cy="1324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72400" y="914400"/>
            <a:ext cx="10418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Energy Transformations 200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28800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Energy Transformations 300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2057400"/>
            <a:ext cx="9120673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Energy Transformations 400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1200"/>
            <a:ext cx="9018671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Energy Transformations 500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05000"/>
            <a:ext cx="9144000" cy="280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Law of Conservation of Energy 100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1828800"/>
            <a:ext cx="9112699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Law of Conservation of Energy 200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Energy can be created and destroyed.</a:t>
            </a:r>
          </a:p>
          <a:p>
            <a:pPr marL="457200" indent="-457200">
              <a:buAutoNum type="alphaUcPeriod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Energy cannot be created or destroyed.</a:t>
            </a:r>
          </a:p>
          <a:p>
            <a:pPr marL="457200" indent="-457200">
              <a:buAutoNum type="alphaUcPeriod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Energy can be created but not destroyed.</a:t>
            </a:r>
          </a:p>
          <a:p>
            <a:pPr marL="457200" indent="-457200">
              <a:buAutoNum type="alphaUcPeriod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Energy can be destroyed but not created.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524000"/>
            <a:ext cx="86915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Law of Conservation of Energy 300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lphaUcPeriod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All the electrical energy is transformed to light energy and heat energy.</a:t>
            </a:r>
          </a:p>
          <a:p>
            <a:pPr marL="457200" indent="-457200">
              <a:buAutoNum type="alphaUcPeriod"/>
            </a:pP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UcPeriod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All the electrical energy is transformed to heat energy.</a:t>
            </a:r>
          </a:p>
          <a:p>
            <a:pPr marL="457200" indent="-457200">
              <a:buAutoNum type="alphaUcPeriod"/>
            </a:pP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UcPeriod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Some of the electrical energy is transformed to light energy and some is destroyed.</a:t>
            </a:r>
          </a:p>
          <a:p>
            <a:pPr marL="457200" indent="-457200">
              <a:buAutoNum type="alphaUcPeriod"/>
            </a:pP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UcPeriod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All the electrical energy is transformed to light energy.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52600"/>
            <a:ext cx="900684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Law of Conservation of Energy 400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152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A. not related to			C. less than</a:t>
            </a:r>
          </a:p>
          <a:p>
            <a:pPr>
              <a:buNone/>
            </a:pP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B. equal to				D. more than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47800"/>
            <a:ext cx="8458200" cy="392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Law of Conservation of Energy 500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conservation</a:t>
            </a:r>
          </a:p>
          <a:p>
            <a:pPr marL="457200" indent="-457200">
              <a:buAutoNum type="alphaUcPeriod"/>
            </a:pP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UcPeriod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transformation</a:t>
            </a:r>
          </a:p>
          <a:p>
            <a:pPr marL="457200" indent="-457200">
              <a:buAutoNum type="alphaUcPeriod"/>
            </a:pP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UcPeriod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stability</a:t>
            </a:r>
          </a:p>
          <a:p>
            <a:pPr marL="457200" indent="-457200">
              <a:buAutoNum type="alphaUcPeriod"/>
            </a:pP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UcPeriod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absorption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89306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Simple Circuits 100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447799"/>
            <a:ext cx="5791200" cy="5374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It’s Electric (and Other Energy)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3200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/>
              <a:t>SPI 0607.10.1 Distinguish among gravitational potential energy, elastic potential energy, and chemical potential energy.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SPI 0607.10.2 Interpret the relationship between potential and kinetic energy.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SPI 0607.10.3 Recognize that energy can be transformed from one type to another.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SPI 0607.10.4 Explain the Law of Conservation of Energy using data from a variety of energy transformations.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SPI 0607.12.1 Identify how simple circuits are associated with the transfer of electrical energy when heat, light, sound, and chemical changes are produced.</a:t>
            </a:r>
          </a:p>
          <a:p>
            <a:pPr>
              <a:buNone/>
            </a:pPr>
            <a:r>
              <a:rPr lang="en-US" dirty="0" smtClean="0"/>
              <a:t>SPI 0607.12.2 Identify materials that can conduct electricity.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b="1" dirty="0" smtClean="0"/>
              <a:t>Science with Mrs. Williams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5" name="Picture 1" descr="C:\Users\Teacher\AppData\Local\Microsoft\Windows\Temporary Internet Files\Content.IE5\9TAV5QBD\MC90043264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42777">
            <a:off x="1570312" y="1341713"/>
            <a:ext cx="1714500" cy="1714500"/>
          </a:xfrm>
          <a:prstGeom prst="rect">
            <a:avLst/>
          </a:prstGeom>
          <a:noFill/>
        </p:spPr>
      </p:pic>
      <p:pic>
        <p:nvPicPr>
          <p:cNvPr id="1026" name="Picture 2" descr="C:\Users\Teacher\AppData\Local\Microsoft\Windows\Temporary Internet Files\Content.IE5\YI65S36Y\MC90043384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528696">
            <a:off x="4191000" y="1295400"/>
            <a:ext cx="2514372" cy="2514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Simple Circuits 200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447800"/>
            <a:ext cx="5943600" cy="5230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Simple Circuits 300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465348"/>
            <a:ext cx="5867400" cy="5392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Simple Circuits 400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2057400"/>
            <a:ext cx="913830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Simple Circuits 500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459149"/>
            <a:ext cx="6858000" cy="5398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Electrical Conduction 100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493033"/>
            <a:ext cx="8382000" cy="5364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Electrical Conduction 200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828800"/>
            <a:ext cx="735715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Electrical Conduction 300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828800"/>
            <a:ext cx="6934200" cy="3280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Electrical Conduction 400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849563"/>
          </a:xfrm>
        </p:spPr>
        <p:txBody>
          <a:bodyPr>
            <a:noAutofit/>
          </a:bodyPr>
          <a:lstStyle/>
          <a:p>
            <a:pPr marL="457200" indent="-457200">
              <a:buAutoNum type="alphaUcPeriod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Electricity can be conducted by any material</a:t>
            </a:r>
          </a:p>
          <a:p>
            <a:pPr marL="457200" indent="-457200">
              <a:buAutoNum type="alphaUcPeriod"/>
            </a:pP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UcPeriod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Copper wire is a good insulator of electricity.</a:t>
            </a:r>
          </a:p>
          <a:p>
            <a:pPr marL="457200" indent="-457200">
              <a:buAutoNum type="alphaUcPeriod"/>
            </a:pP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UcPeriod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Lemon skin is a good insulator of electricity.</a:t>
            </a:r>
          </a:p>
          <a:p>
            <a:pPr marL="457200" indent="-457200">
              <a:buAutoNum type="alphaUcPeriod"/>
            </a:pP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UcPeriod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Lemon juice is a good conductor of electricity.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76399"/>
            <a:ext cx="8915400" cy="1146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Electrical Conduction 500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620963"/>
          </a:xfrm>
        </p:spPr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an insulator; does not allow electricity to flow.</a:t>
            </a:r>
          </a:p>
          <a:p>
            <a:pPr marL="457200" indent="-457200">
              <a:buAutoNum type="alphaUcPeriod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an insulator; allows electricity to flow.</a:t>
            </a:r>
          </a:p>
          <a:p>
            <a:pPr marL="457200" indent="-457200">
              <a:buAutoNum type="alphaUcPeriod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a conductor; does not allow electricity to flow.</a:t>
            </a:r>
          </a:p>
          <a:p>
            <a:pPr marL="457200" indent="-457200">
              <a:buAutoNum type="alphaUcPeriod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a conductor; allows electricity to flow.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1676400"/>
            <a:ext cx="919740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C:\Users\Teacher\AppData\Local\Microsoft\Windows\Temporary Internet Files\Content.IE5\WL7XLZHM\MC90044142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133600"/>
            <a:ext cx="3657143" cy="36571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09600" y="15240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dirty="0">
                <a:latin typeface="Comic Sans MS" pitchFamily="66" charset="0"/>
                <a:hlinkClick r:id="rId3" action="ppaction://hlinksldjump"/>
              </a:rPr>
              <a:t>100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09600" y="25908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Comic Sans MS" pitchFamily="66" charset="0"/>
                <a:hlinkClick r:id="rId4" action="ppaction://hlinksldjump"/>
              </a:rPr>
              <a:t>200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" y="36576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Comic Sans MS" pitchFamily="66" charset="0"/>
                <a:hlinkClick r:id="rId5" action="ppaction://hlinksldjump"/>
              </a:rPr>
              <a:t>300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09600" y="47244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Comic Sans MS" pitchFamily="66" charset="0"/>
                <a:hlinkClick r:id="rId6" action="ppaction://hlinksldjump"/>
              </a:rPr>
              <a:t>400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09600" y="57912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Comic Sans MS" pitchFamily="66" charset="0"/>
                <a:hlinkClick r:id="" action="ppaction://noaction"/>
              </a:rPr>
              <a:t>500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5127" name="Rectangle 28"/>
          <p:cNvSpPr>
            <a:spLocks noChangeArrowheads="1"/>
          </p:cNvSpPr>
          <p:nvPr/>
        </p:nvSpPr>
        <p:spPr bwMode="auto">
          <a:xfrm>
            <a:off x="609600" y="76200"/>
            <a:ext cx="13716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Potential and Kinetic Energy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28" name="Rectangle 29"/>
          <p:cNvSpPr>
            <a:spLocks noChangeArrowheads="1"/>
          </p:cNvSpPr>
          <p:nvPr/>
        </p:nvSpPr>
        <p:spPr bwMode="auto">
          <a:xfrm>
            <a:off x="2209800" y="76200"/>
            <a:ext cx="13716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Energy Transformations</a:t>
            </a:r>
          </a:p>
        </p:txBody>
      </p:sp>
      <p:sp>
        <p:nvSpPr>
          <p:cNvPr id="5129" name="Rectangle 30"/>
          <p:cNvSpPr>
            <a:spLocks noChangeArrowheads="1"/>
          </p:cNvSpPr>
          <p:nvPr/>
        </p:nvSpPr>
        <p:spPr bwMode="auto">
          <a:xfrm>
            <a:off x="3810000" y="76200"/>
            <a:ext cx="13716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Law of Conservation of Energy</a:t>
            </a:r>
            <a:endParaRPr lang="en-US" sz="1600" dirty="0"/>
          </a:p>
        </p:txBody>
      </p:sp>
      <p:sp>
        <p:nvSpPr>
          <p:cNvPr id="4106" name="Rectangle 31"/>
          <p:cNvSpPr>
            <a:spLocks noChangeArrowheads="1"/>
          </p:cNvSpPr>
          <p:nvPr/>
        </p:nvSpPr>
        <p:spPr bwMode="auto">
          <a:xfrm>
            <a:off x="5410200" y="76200"/>
            <a:ext cx="13716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</a:rPr>
              <a:t>Simple Circuits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31" name="Rectangle 32"/>
          <p:cNvSpPr>
            <a:spLocks noChangeArrowheads="1"/>
          </p:cNvSpPr>
          <p:nvPr/>
        </p:nvSpPr>
        <p:spPr bwMode="auto">
          <a:xfrm>
            <a:off x="7010400" y="76200"/>
            <a:ext cx="13716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700" dirty="0" smtClean="0">
                <a:solidFill>
                  <a:schemeClr val="bg1"/>
                </a:solidFill>
              </a:rPr>
              <a:t>Electrical Conduction</a:t>
            </a:r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5132" name="Rectangle 33"/>
          <p:cNvSpPr>
            <a:spLocks noChangeArrowheads="1"/>
          </p:cNvSpPr>
          <p:nvPr/>
        </p:nvSpPr>
        <p:spPr bwMode="auto">
          <a:xfrm>
            <a:off x="2209800" y="15240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Comic Sans MS" pitchFamily="66" charset="0"/>
                <a:hlinkClick r:id="" action="ppaction://noaction"/>
              </a:rPr>
              <a:t>100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5133" name="Rectangle 34"/>
          <p:cNvSpPr>
            <a:spLocks noChangeArrowheads="1"/>
          </p:cNvSpPr>
          <p:nvPr/>
        </p:nvSpPr>
        <p:spPr bwMode="auto">
          <a:xfrm>
            <a:off x="2209800" y="25908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Comic Sans MS" pitchFamily="66" charset="0"/>
                <a:hlinkClick r:id="" action="ppaction://noaction"/>
              </a:rPr>
              <a:t>200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5134" name="Rectangle 35"/>
          <p:cNvSpPr>
            <a:spLocks noChangeArrowheads="1"/>
          </p:cNvSpPr>
          <p:nvPr/>
        </p:nvSpPr>
        <p:spPr bwMode="auto">
          <a:xfrm>
            <a:off x="2209800" y="36576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Comic Sans MS" pitchFamily="66" charset="0"/>
                <a:hlinkClick r:id="" action="ppaction://noaction"/>
              </a:rPr>
              <a:t>300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5135" name="Rectangle 36"/>
          <p:cNvSpPr>
            <a:spLocks noChangeArrowheads="1"/>
          </p:cNvSpPr>
          <p:nvPr/>
        </p:nvSpPr>
        <p:spPr bwMode="auto">
          <a:xfrm>
            <a:off x="2209800" y="47244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Comic Sans MS" pitchFamily="66" charset="0"/>
                <a:hlinkClick r:id="" action="ppaction://noaction"/>
              </a:rPr>
              <a:t>400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5136" name="Rectangle 37"/>
          <p:cNvSpPr>
            <a:spLocks noChangeArrowheads="1"/>
          </p:cNvSpPr>
          <p:nvPr/>
        </p:nvSpPr>
        <p:spPr bwMode="auto">
          <a:xfrm>
            <a:off x="2209800" y="57912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Comic Sans MS" pitchFamily="66" charset="0"/>
                <a:hlinkClick r:id="" action="ppaction://noaction"/>
              </a:rPr>
              <a:t>500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5137" name="Rectangle 38"/>
          <p:cNvSpPr>
            <a:spLocks noChangeArrowheads="1"/>
          </p:cNvSpPr>
          <p:nvPr/>
        </p:nvSpPr>
        <p:spPr bwMode="auto">
          <a:xfrm>
            <a:off x="3810000" y="15240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Comic Sans MS" pitchFamily="66" charset="0"/>
                <a:hlinkClick r:id="" action="ppaction://noaction"/>
              </a:rPr>
              <a:t>100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5138" name="Rectangle 39"/>
          <p:cNvSpPr>
            <a:spLocks noChangeArrowheads="1"/>
          </p:cNvSpPr>
          <p:nvPr/>
        </p:nvSpPr>
        <p:spPr bwMode="auto">
          <a:xfrm>
            <a:off x="3810000" y="25908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Comic Sans MS" pitchFamily="66" charset="0"/>
                <a:hlinkClick r:id="" action="ppaction://noaction"/>
              </a:rPr>
              <a:t>200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5139" name="Rectangle 40"/>
          <p:cNvSpPr>
            <a:spLocks noChangeArrowheads="1"/>
          </p:cNvSpPr>
          <p:nvPr/>
        </p:nvSpPr>
        <p:spPr bwMode="auto">
          <a:xfrm>
            <a:off x="3810000" y="36576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Comic Sans MS" pitchFamily="66" charset="0"/>
                <a:hlinkClick r:id="" action="ppaction://noaction"/>
              </a:rPr>
              <a:t>300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5140" name="Rectangle 41"/>
          <p:cNvSpPr>
            <a:spLocks noChangeArrowheads="1"/>
          </p:cNvSpPr>
          <p:nvPr/>
        </p:nvSpPr>
        <p:spPr bwMode="auto">
          <a:xfrm>
            <a:off x="3810000" y="47244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Comic Sans MS" pitchFamily="66" charset="0"/>
                <a:hlinkClick r:id="" action="ppaction://noaction"/>
              </a:rPr>
              <a:t>400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5141" name="Rectangle 42"/>
          <p:cNvSpPr>
            <a:spLocks noChangeArrowheads="1"/>
          </p:cNvSpPr>
          <p:nvPr/>
        </p:nvSpPr>
        <p:spPr bwMode="auto">
          <a:xfrm>
            <a:off x="3810000" y="57912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Comic Sans MS" pitchFamily="66" charset="0"/>
                <a:hlinkClick r:id="" action="ppaction://noaction"/>
              </a:rPr>
              <a:t>500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5142" name="Rectangle 43"/>
          <p:cNvSpPr>
            <a:spLocks noChangeArrowheads="1"/>
          </p:cNvSpPr>
          <p:nvPr/>
        </p:nvSpPr>
        <p:spPr bwMode="auto">
          <a:xfrm>
            <a:off x="5410200" y="15240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Comic Sans MS" pitchFamily="66" charset="0"/>
                <a:hlinkClick r:id="" action="ppaction://noaction"/>
              </a:rPr>
              <a:t>100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5143" name="Rectangle 44"/>
          <p:cNvSpPr>
            <a:spLocks noChangeArrowheads="1"/>
          </p:cNvSpPr>
          <p:nvPr/>
        </p:nvSpPr>
        <p:spPr bwMode="auto">
          <a:xfrm>
            <a:off x="5410200" y="25908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Comic Sans MS" pitchFamily="66" charset="0"/>
                <a:hlinkClick r:id="" action="ppaction://noaction"/>
              </a:rPr>
              <a:t>200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5144" name="Rectangle 45"/>
          <p:cNvSpPr>
            <a:spLocks noChangeArrowheads="1"/>
          </p:cNvSpPr>
          <p:nvPr/>
        </p:nvSpPr>
        <p:spPr bwMode="auto">
          <a:xfrm>
            <a:off x="5410200" y="36576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Comic Sans MS" pitchFamily="66" charset="0"/>
                <a:hlinkClick r:id="" action="ppaction://noaction"/>
              </a:rPr>
              <a:t>300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5145" name="Rectangle 46"/>
          <p:cNvSpPr>
            <a:spLocks noChangeArrowheads="1"/>
          </p:cNvSpPr>
          <p:nvPr/>
        </p:nvSpPr>
        <p:spPr bwMode="auto">
          <a:xfrm>
            <a:off x="5410200" y="47244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Comic Sans MS" pitchFamily="66" charset="0"/>
                <a:hlinkClick r:id="" action="ppaction://noaction"/>
              </a:rPr>
              <a:t>400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5146" name="Rectangle 47"/>
          <p:cNvSpPr>
            <a:spLocks noChangeArrowheads="1"/>
          </p:cNvSpPr>
          <p:nvPr/>
        </p:nvSpPr>
        <p:spPr bwMode="auto">
          <a:xfrm>
            <a:off x="5410200" y="57912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Comic Sans MS" pitchFamily="66" charset="0"/>
                <a:hlinkClick r:id="" action="ppaction://noaction"/>
              </a:rPr>
              <a:t>500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5147" name="Rectangle 48"/>
          <p:cNvSpPr>
            <a:spLocks noChangeArrowheads="1"/>
          </p:cNvSpPr>
          <p:nvPr/>
        </p:nvSpPr>
        <p:spPr bwMode="auto">
          <a:xfrm>
            <a:off x="7010400" y="15240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Comic Sans MS" pitchFamily="66" charset="0"/>
                <a:hlinkClick r:id="" action="ppaction://noaction"/>
              </a:rPr>
              <a:t>100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5148" name="Rectangle 49"/>
          <p:cNvSpPr>
            <a:spLocks noChangeArrowheads="1"/>
          </p:cNvSpPr>
          <p:nvPr/>
        </p:nvSpPr>
        <p:spPr bwMode="auto">
          <a:xfrm>
            <a:off x="7010400" y="25908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Comic Sans MS" pitchFamily="66" charset="0"/>
                <a:hlinkClick r:id="" action="ppaction://noaction"/>
              </a:rPr>
              <a:t>200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5149" name="Rectangle 50"/>
          <p:cNvSpPr>
            <a:spLocks noChangeArrowheads="1"/>
          </p:cNvSpPr>
          <p:nvPr/>
        </p:nvSpPr>
        <p:spPr bwMode="auto">
          <a:xfrm>
            <a:off x="7010400" y="36576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Comic Sans MS" pitchFamily="66" charset="0"/>
                <a:hlinkClick r:id="" action="ppaction://noaction"/>
              </a:rPr>
              <a:t>300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5150" name="Rectangle 51"/>
          <p:cNvSpPr>
            <a:spLocks noChangeArrowheads="1"/>
          </p:cNvSpPr>
          <p:nvPr/>
        </p:nvSpPr>
        <p:spPr bwMode="auto">
          <a:xfrm>
            <a:off x="7010400" y="47244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Comic Sans MS" pitchFamily="66" charset="0"/>
                <a:hlinkClick r:id="" action="ppaction://noaction"/>
              </a:rPr>
              <a:t>400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5151" name="Rectangle 52"/>
          <p:cNvSpPr>
            <a:spLocks noChangeArrowheads="1"/>
          </p:cNvSpPr>
          <p:nvPr/>
        </p:nvSpPr>
        <p:spPr bwMode="auto">
          <a:xfrm>
            <a:off x="7010400" y="57912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Comic Sans MS" pitchFamily="66" charset="0"/>
                <a:hlinkClick r:id="" action="ppaction://noaction"/>
              </a:rPr>
              <a:t>500</a:t>
            </a:r>
            <a:endParaRPr lang="en-US" sz="36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Potential and Kinetic Energy 100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3999"/>
            <a:ext cx="8686800" cy="5136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Potential and Kinetic Energy 200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447800"/>
            <a:ext cx="5791200" cy="5188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Potential and Kinetic Energy 300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447799"/>
            <a:ext cx="5334000" cy="526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Potential and Kinetic Energy 400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28800"/>
            <a:ext cx="896899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Potential and Kinetic Energy 500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05000"/>
            <a:ext cx="8937171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Energy Transformations 100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61" y="2133600"/>
            <a:ext cx="90156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469</Words>
  <Application>Microsoft Office PowerPoint</Application>
  <PresentationFormat>On-screen Show (4:3)</PresentationFormat>
  <Paragraphs>149</Paragraphs>
  <Slides>29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Use the highlighter or pen tool to find the words.</vt:lpstr>
      <vt:lpstr>It’s Electric (and Other Energy) Review</vt:lpstr>
      <vt:lpstr>PowerPoint Presentation</vt:lpstr>
      <vt:lpstr>Potential and Kinetic Energy 100</vt:lpstr>
      <vt:lpstr>Potential and Kinetic Energy 200</vt:lpstr>
      <vt:lpstr>Potential and Kinetic Energy 300</vt:lpstr>
      <vt:lpstr>Potential and Kinetic Energy 400</vt:lpstr>
      <vt:lpstr>Potential and Kinetic Energy 500</vt:lpstr>
      <vt:lpstr>Energy Transformations 100</vt:lpstr>
      <vt:lpstr>Energy Transformations 200</vt:lpstr>
      <vt:lpstr>Energy Transformations 300</vt:lpstr>
      <vt:lpstr>Energy Transformations 400</vt:lpstr>
      <vt:lpstr>Energy Transformations 500</vt:lpstr>
      <vt:lpstr>Law of Conservation of Energy 100</vt:lpstr>
      <vt:lpstr>Law of Conservation of Energy 200</vt:lpstr>
      <vt:lpstr>Law of Conservation of Energy 300</vt:lpstr>
      <vt:lpstr>Law of Conservation of Energy 400</vt:lpstr>
      <vt:lpstr>Law of Conservation of Energy 500</vt:lpstr>
      <vt:lpstr>Simple Circuits 100</vt:lpstr>
      <vt:lpstr>Simple Circuits 200</vt:lpstr>
      <vt:lpstr>Simple Circuits 300</vt:lpstr>
      <vt:lpstr>Simple Circuits 400</vt:lpstr>
      <vt:lpstr>Simple Circuits 500</vt:lpstr>
      <vt:lpstr>Electrical Conduction 100</vt:lpstr>
      <vt:lpstr>Electrical Conduction 200</vt:lpstr>
      <vt:lpstr>Electrical Conduction 300</vt:lpstr>
      <vt:lpstr>Electrical Conduction 400</vt:lpstr>
      <vt:lpstr>Electrical Conduction 500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Jessy</cp:lastModifiedBy>
  <cp:revision>18</cp:revision>
  <dcterms:created xsi:type="dcterms:W3CDTF">2012-04-18T12:11:06Z</dcterms:created>
  <dcterms:modified xsi:type="dcterms:W3CDTF">2014-02-17T02:10:52Z</dcterms:modified>
</cp:coreProperties>
</file>