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4" r:id="rId8"/>
    <p:sldId id="268" r:id="rId9"/>
    <p:sldId id="265" r:id="rId10"/>
    <p:sldId id="263" r:id="rId11"/>
    <p:sldId id="267" r:id="rId12"/>
    <p:sldId id="269" r:id="rId13"/>
    <p:sldId id="270" r:id="rId14"/>
    <p:sldId id="266"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99FF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354" y="5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8E501B3-23C5-4464-B7F2-73C424DB146D}" type="datetimeFigureOut">
              <a:rPr lang="en-US" smtClean="0"/>
              <a:pPr/>
              <a:t>2/26/2014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82A6C78-C930-454C-B510-DFDB4412402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501B3-23C5-4464-B7F2-73C424DB146D}"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A6C78-C930-454C-B510-DFDB4412402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E501B3-23C5-4464-B7F2-73C424DB146D}" type="datetimeFigureOut">
              <a:rPr lang="en-US" smtClean="0"/>
              <a:pPr/>
              <a:t>2/26/2014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A6C78-C930-454C-B510-DFDB4412402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8E501B3-23C5-4464-B7F2-73C424DB146D}" type="datetimeFigureOut">
              <a:rPr lang="en-US" smtClean="0"/>
              <a:pPr/>
              <a:t>2/26/2014</a:t>
            </a:fld>
            <a:endParaRPr lang="en-US"/>
          </a:p>
        </p:txBody>
      </p:sp>
      <p:sp>
        <p:nvSpPr>
          <p:cNvPr id="9" name="Slide Number Placeholder 8"/>
          <p:cNvSpPr>
            <a:spLocks noGrp="1"/>
          </p:cNvSpPr>
          <p:nvPr>
            <p:ph type="sldNum" sz="quarter" idx="15"/>
          </p:nvPr>
        </p:nvSpPr>
        <p:spPr/>
        <p:txBody>
          <a:bodyPr rtlCol="0"/>
          <a:lstStyle/>
          <a:p>
            <a:fld id="{082A6C78-C930-454C-B510-DFDB4412402E}"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8E501B3-23C5-4464-B7F2-73C424DB146D}" type="datetimeFigureOut">
              <a:rPr lang="en-US" smtClean="0"/>
              <a:pPr/>
              <a:t>2/26/2014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82A6C78-C930-454C-B510-DFDB4412402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8E501B3-23C5-4464-B7F2-73C424DB146D}" type="datetimeFigureOut">
              <a:rPr lang="en-US" smtClean="0"/>
              <a:pPr/>
              <a:t>2/26/2014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A6C78-C930-454C-B510-DFDB4412402E}"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8E501B3-23C5-4464-B7F2-73C424DB146D}" type="datetimeFigureOut">
              <a:rPr lang="en-US" smtClean="0"/>
              <a:pPr/>
              <a:t>2/26/2014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A6C78-C930-454C-B510-DFDB4412402E}"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8E501B3-23C5-4464-B7F2-73C424DB146D}" type="datetimeFigureOut">
              <a:rPr lang="en-US" smtClean="0"/>
              <a:pPr/>
              <a:t>2/26/2014</a:t>
            </a:fld>
            <a:endParaRPr lang="en-US"/>
          </a:p>
        </p:txBody>
      </p:sp>
      <p:sp>
        <p:nvSpPr>
          <p:cNvPr id="7" name="Slide Number Placeholder 6"/>
          <p:cNvSpPr>
            <a:spLocks noGrp="1"/>
          </p:cNvSpPr>
          <p:nvPr>
            <p:ph type="sldNum" sz="quarter" idx="11"/>
          </p:nvPr>
        </p:nvSpPr>
        <p:spPr/>
        <p:txBody>
          <a:bodyPr rtlCol="0"/>
          <a:lstStyle/>
          <a:p>
            <a:fld id="{082A6C78-C930-454C-B510-DFDB4412402E}"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E501B3-23C5-4464-B7F2-73C424DB146D}" type="datetimeFigureOut">
              <a:rPr lang="en-US" smtClean="0"/>
              <a:pPr/>
              <a:t>2/26/2014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A6C78-C930-454C-B510-DFDB4412402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8E501B3-23C5-4464-B7F2-73C424DB146D}" type="datetimeFigureOut">
              <a:rPr lang="en-US" smtClean="0"/>
              <a:pPr/>
              <a:t>2/26/2014</a:t>
            </a:fld>
            <a:endParaRPr lang="en-US"/>
          </a:p>
        </p:txBody>
      </p:sp>
      <p:sp>
        <p:nvSpPr>
          <p:cNvPr id="22" name="Slide Number Placeholder 21"/>
          <p:cNvSpPr>
            <a:spLocks noGrp="1"/>
          </p:cNvSpPr>
          <p:nvPr>
            <p:ph type="sldNum" sz="quarter" idx="15"/>
          </p:nvPr>
        </p:nvSpPr>
        <p:spPr/>
        <p:txBody>
          <a:bodyPr rtlCol="0"/>
          <a:lstStyle/>
          <a:p>
            <a:fld id="{082A6C78-C930-454C-B510-DFDB4412402E}"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8E501B3-23C5-4464-B7F2-73C424DB146D}" type="datetimeFigureOut">
              <a:rPr lang="en-US" smtClean="0"/>
              <a:pPr/>
              <a:t>2/26/2014</a:t>
            </a:fld>
            <a:endParaRPr lang="en-US"/>
          </a:p>
        </p:txBody>
      </p:sp>
      <p:sp>
        <p:nvSpPr>
          <p:cNvPr id="18" name="Slide Number Placeholder 17"/>
          <p:cNvSpPr>
            <a:spLocks noGrp="1"/>
          </p:cNvSpPr>
          <p:nvPr>
            <p:ph type="sldNum" sz="quarter" idx="11"/>
          </p:nvPr>
        </p:nvSpPr>
        <p:spPr/>
        <p:txBody>
          <a:bodyPr rtlCol="0"/>
          <a:lstStyle/>
          <a:p>
            <a:fld id="{082A6C78-C930-454C-B510-DFDB4412402E}"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E501B3-23C5-4464-B7F2-73C424DB146D}" type="datetimeFigureOut">
              <a:rPr lang="en-US" smtClean="0"/>
              <a:pPr/>
              <a:t>2/26/2014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82A6C78-C930-454C-B510-DFDB4412402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www.explainthatstuff.com/how-electric-doorbells-work.html" TargetMode="External"/><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audio" Target="../media/audio3.wav"/><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4.wav"/><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9999FF"/>
          </a:solidFill>
          <a:ln>
            <a:noFill/>
          </a:ln>
          <a:effectLst>
            <a:innerShdw blurRad="63500" dist="50800" dir="16200000">
              <a:prstClr val="black">
                <a:alpha val="50000"/>
              </a:prstClr>
            </a:innerShdw>
          </a:effectLst>
          <a:scene3d>
            <a:camera prst="orthographicFront">
              <a:rot lat="0" lon="0" rev="0"/>
            </a:camera>
            <a:lightRig rig="balanced" dir="t">
              <a:rot lat="0" lon="0" rev="8700000"/>
            </a:lightRig>
          </a:scene3d>
          <a:sp3d>
            <a:bevelT w="190500" h="38100"/>
          </a:sp3d>
        </p:spPr>
        <p:style>
          <a:lnRef idx="2">
            <a:schemeClr val="accent1"/>
          </a:lnRef>
          <a:fillRef idx="1">
            <a:schemeClr val="lt1"/>
          </a:fillRef>
          <a:effectRef idx="0">
            <a:schemeClr val="accent1"/>
          </a:effectRef>
          <a:fontRef idx="minor">
            <a:schemeClr val="dk1"/>
          </a:fontRef>
        </p:style>
        <p:txBody>
          <a:bodyPr>
            <a:normAutofit/>
          </a:bodyPr>
          <a:lstStyle/>
          <a:p>
            <a:r>
              <a:rPr lang="en-US" sz="5400" dirty="0" smtClean="0">
                <a:solidFill>
                  <a:srgbClr val="7030A0"/>
                </a:solidFill>
                <a:latin typeface="Algerian" pitchFamily="82" charset="0"/>
                <a:cs typeface="Times New Roman" pitchFamily="18" charset="0"/>
              </a:rPr>
              <a:t>Bell work</a:t>
            </a:r>
            <a:endParaRPr lang="en-US" sz="5400" dirty="0">
              <a:solidFill>
                <a:srgbClr val="7030A0"/>
              </a:solidFill>
              <a:latin typeface="Algerian" pitchFamily="82" charset="0"/>
              <a:cs typeface="Times New Roman" pitchFamily="18" charset="0"/>
            </a:endParaRPr>
          </a:p>
        </p:txBody>
      </p:sp>
      <p:sp>
        <p:nvSpPr>
          <p:cNvPr id="5" name="Content Placeholder 4"/>
          <p:cNvSpPr>
            <a:spLocks noGrp="1"/>
          </p:cNvSpPr>
          <p:nvPr>
            <p:ph sz="quarter" idx="1"/>
          </p:nvPr>
        </p:nvSpPr>
        <p:spPr>
          <a:solidFill>
            <a:srgbClr val="9999FF"/>
          </a:solidFill>
          <a:ln>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buFont typeface="Wingdings" pitchFamily="2" charset="2"/>
              <a:buChar char="q"/>
            </a:pPr>
            <a:r>
              <a:rPr lang="en-US" dirty="0" smtClean="0"/>
              <a:t>  </a:t>
            </a:r>
            <a:r>
              <a:rPr lang="en-US" sz="4000" dirty="0" smtClean="0">
                <a:latin typeface="Times New Roman" pitchFamily="18" charset="0"/>
                <a:cs typeface="Times New Roman" pitchFamily="18" charset="0"/>
              </a:rPr>
              <a:t>What do know about magnetism from electricity and how we use it in our everyday  life ?   </a:t>
            </a:r>
            <a:endParaRPr lang="en-US" sz="4000" dirty="0">
              <a:latin typeface="Times New Roman" pitchFamily="18" charset="0"/>
              <a:cs typeface="Times New Roman" pitchFamily="18" charset="0"/>
            </a:endParaRPr>
          </a:p>
        </p:txBody>
      </p:sp>
    </p:spTree>
    <p:extLst>
      <p:ext uri="{BB962C8B-B14F-4D97-AF65-F5344CB8AC3E}">
        <p14:creationId xmlns:p14="http://schemas.microsoft.com/office/powerpoint/2010/main" val="4193373379"/>
      </p:ext>
    </p:extLst>
  </p:cSld>
  <p:clrMapOvr>
    <a:masterClrMapping/>
  </p:clrMapOvr>
  <p:transition spd="slow">
    <p:blinds/>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r>
              <a:rPr lang="en-US" sz="4000" dirty="0" smtClean="0">
                <a:solidFill>
                  <a:srgbClr val="FF0000"/>
                </a:solidFill>
                <a:latin typeface="Algerian" pitchFamily="82" charset="0"/>
              </a:rPr>
              <a:t>continued</a:t>
            </a:r>
            <a:endParaRPr lang="en-US" sz="4000" dirty="0">
              <a:solidFill>
                <a:srgbClr val="FF0000"/>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r>
              <a:rPr lang="en-US" sz="3200" dirty="0" smtClean="0">
                <a:latin typeface="Times New Roman" pitchFamily="18" charset="0"/>
                <a:cs typeface="Times New Roman" pitchFamily="18" charset="0"/>
              </a:rPr>
              <a:t>The magnetic field for the entire electromagnet is the field produced by the solenoid plus the field  produced by an electromagnet may be hundreds of time stronger than the magnetic field produced by just by a solenoid with the same number of loops.</a:t>
            </a:r>
            <a:endParaRPr lang="en-US" sz="3200" dirty="0">
              <a:latin typeface="Times New Roman" pitchFamily="18" charset="0"/>
              <a:cs typeface="Times New Roman" pitchFamily="18" charset="0"/>
            </a:endParaRPr>
          </a:p>
        </p:txBody>
      </p:sp>
    </p:spTree>
  </p:cSld>
  <p:clrMapOvr>
    <a:masterClrMapping/>
  </p:clrMapOvr>
  <p:transition>
    <p:diamond/>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rmAutofit/>
          </a:bodyPr>
          <a:lstStyle/>
          <a:p>
            <a:r>
              <a:rPr lang="en-US" sz="4800" dirty="0" smtClean="0">
                <a:solidFill>
                  <a:schemeClr val="bg2">
                    <a:lumMod val="50000"/>
                  </a:schemeClr>
                </a:solidFill>
                <a:latin typeface="Algerian" pitchFamily="82" charset="0"/>
              </a:rPr>
              <a:t>Heavy lifting</a:t>
            </a:r>
            <a:endParaRPr lang="en-US" sz="4800" dirty="0">
              <a:solidFill>
                <a:schemeClr val="bg2">
                  <a:lumMod val="50000"/>
                </a:schemeClr>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rmAutofit/>
          </a:bodyPr>
          <a:lstStyle/>
          <a:p>
            <a:pPr algn="just"/>
            <a:r>
              <a:rPr lang="en-US" sz="3200" dirty="0" smtClean="0">
                <a:latin typeface="Times New Roman" pitchFamily="18" charset="0"/>
                <a:cs typeface="Times New Roman" pitchFamily="18" charset="0"/>
              </a:rPr>
              <a:t>Electromagnetisms are  particularly useful because they can be turned on and off as needed and they are used for heavy lifting.</a:t>
            </a:r>
          </a:p>
          <a:p>
            <a:pPr algn="just"/>
            <a:r>
              <a:rPr lang="en-US" sz="3200" dirty="0" smtClean="0">
                <a:latin typeface="Times New Roman" pitchFamily="18" charset="0"/>
                <a:cs typeface="Times New Roman" pitchFamily="18" charset="0"/>
              </a:rPr>
              <a:t>Electromagnets attract objects containing iron only when a current exists in the wire. where there is no currents in the wire, the electromagnetism </a:t>
            </a:r>
          </a:p>
          <a:p>
            <a:pPr algn="just">
              <a:buNone/>
            </a:pPr>
            <a:r>
              <a:rPr lang="en-US" sz="3200" dirty="0" smtClean="0">
                <a:latin typeface="Times New Roman" pitchFamily="18" charset="0"/>
                <a:cs typeface="Times New Roman" pitchFamily="18" charset="0"/>
              </a:rPr>
              <a:t>    is turned off.</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665725762"/>
      </p:ext>
    </p:extLst>
  </p:cSld>
  <p:clrMapOvr>
    <a:masterClrMapping/>
  </p:clrMapOvr>
  <p:transition>
    <p:wedg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0" y="0"/>
            <a:ext cx="3429000" cy="1371600"/>
          </a:xfrm>
        </p:spPr>
        <p:txBody>
          <a:bodyPr/>
          <a:lstStyle/>
          <a:p>
            <a:r>
              <a:rPr lang="en-US" dirty="0" smtClean="0"/>
              <a:t>   </a:t>
            </a:r>
            <a:r>
              <a:rPr lang="en-US" sz="3200" dirty="0" smtClean="0">
                <a:latin typeface="Algerian" pitchFamily="82" charset="0"/>
              </a:rPr>
              <a:t>Magnetic  heavy lifting</a:t>
            </a:r>
            <a:endParaRPr lang="en-US" sz="3200" dirty="0">
              <a:latin typeface="Algerian" pitchFamily="82" charset="0"/>
            </a:endParaRPr>
          </a:p>
        </p:txBody>
      </p:sp>
      <p:sp>
        <p:nvSpPr>
          <p:cNvPr id="6" name="Text Placeholder 5"/>
          <p:cNvSpPr>
            <a:spLocks noGrp="1"/>
          </p:cNvSpPr>
          <p:nvPr>
            <p:ph type="body" sz="half" idx="2"/>
          </p:nvPr>
        </p:nvSpPr>
        <p:spPr>
          <a:xfrm>
            <a:off x="5389098" y="5562600"/>
            <a:ext cx="3429000" cy="1066800"/>
          </a:xfrm>
        </p:spPr>
        <p:txBody>
          <a:bodyPr>
            <a:noAutofit/>
          </a:bodyPr>
          <a:lstStyle/>
          <a:p>
            <a:r>
              <a:rPr lang="en-US" sz="2400" dirty="0" smtClean="0">
                <a:latin typeface="Times New Roman" pitchFamily="18" charset="0"/>
                <a:cs typeface="Times New Roman" pitchFamily="18" charset="0"/>
              </a:rPr>
              <a:t>As you can see it only lifts up metal of iron and not any material.</a:t>
            </a:r>
            <a:endParaRPr lang="en-US" sz="2400" dirty="0">
              <a:latin typeface="Times New Roman" pitchFamily="18" charset="0"/>
              <a:cs typeface="Times New Roman" pitchFamily="18" charset="0"/>
            </a:endParaRPr>
          </a:p>
        </p:txBody>
      </p:sp>
      <p:pic>
        <p:nvPicPr>
          <p:cNvPr id="7" name="Picture 2" descr="https://encrypted-tbn2.gstatic.com/images?q=tbn:ANd9GcThpiC0qMUMv_0ZFQVxEbVof9XpXGueG10GGtfpOGnA06n1Qp_qkA"/>
          <p:cNvPicPr>
            <a:picLocks noChangeAspect="1" noChangeArrowheads="1"/>
          </p:cNvPicPr>
          <p:nvPr/>
        </p:nvPicPr>
        <p:blipFill>
          <a:blip r:embed="rId3" cstate="print"/>
          <a:srcRect/>
          <a:stretch>
            <a:fillRect/>
          </a:stretch>
        </p:blipFill>
        <p:spPr bwMode="auto">
          <a:xfrm>
            <a:off x="990600" y="1371600"/>
            <a:ext cx="6096000" cy="4191000"/>
          </a:xfrm>
          <a:prstGeom prst="rect">
            <a:avLst/>
          </a:prstGeom>
          <a:noFill/>
        </p:spPr>
      </p:pic>
    </p:spTree>
  </p:cSld>
  <p:clrMapOvr>
    <a:masterClrMapping/>
  </p:clrMapOvr>
  <p:transition>
    <p:pull dir="lu"/>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381000"/>
            <a:ext cx="7162800" cy="1143000"/>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r>
            <a:br>
              <a:rPr lang="en-US" sz="3400" dirty="0" smtClean="0"/>
            </a:br>
            <a:r>
              <a:rPr lang="en-US" sz="3400" dirty="0" smtClean="0"/>
              <a:t>	</a:t>
            </a:r>
            <a:br>
              <a:rPr lang="en-US" sz="3400" dirty="0" smtClean="0"/>
            </a:br>
            <a:r>
              <a:rPr lang="en-US" sz="4900" dirty="0" smtClean="0">
                <a:solidFill>
                  <a:schemeClr val="accent6"/>
                </a:solidFill>
                <a:latin typeface="Algerian" pitchFamily="82" charset="0"/>
              </a:rPr>
              <a:t>doorbells</a:t>
            </a:r>
            <a:r>
              <a:rPr lang="en-US" sz="3400" dirty="0" smtClean="0"/>
              <a:t/>
            </a:r>
            <a:br>
              <a:rPr lang="en-US" sz="3400" dirty="0" smtClean="0"/>
            </a:br>
            <a:endParaRPr lang="en-US" sz="3400" dirty="0"/>
          </a:p>
        </p:txBody>
      </p:sp>
      <p:sp>
        <p:nvSpPr>
          <p:cNvPr id="6" name="Content Placeholder 5"/>
          <p:cNvSpPr>
            <a:spLocks noGrp="1"/>
          </p:cNvSpPr>
          <p:nvPr>
            <p:ph sz="quarter" idx="1"/>
          </p:nvPr>
        </p:nvSpPr>
        <p:spPr>
          <a:xfrm>
            <a:off x="762000" y="1600200"/>
            <a:ext cx="7162800" cy="4873752"/>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sz="2700" dirty="0" smtClean="0">
                <a:latin typeface="Times New Roman" pitchFamily="18" charset="0"/>
                <a:cs typeface="Times New Roman" pitchFamily="18" charset="0"/>
              </a:rPr>
              <a:t>Many doorbells contain a solenoid with an iron rod inserted part way in it.</a:t>
            </a:r>
          </a:p>
          <a:p>
            <a:r>
              <a:rPr lang="en-US" sz="2700" dirty="0" smtClean="0">
                <a:latin typeface="Times New Roman" pitchFamily="18" charset="0"/>
                <a:cs typeface="Times New Roman" pitchFamily="18" charset="0"/>
              </a:rPr>
              <a:t>The electric current in the solenoid is controlled by the doorbell button</a:t>
            </a:r>
          </a:p>
          <a:p>
            <a:r>
              <a:rPr lang="en-US" sz="2700" dirty="0" smtClean="0">
                <a:latin typeface="Times New Roman" pitchFamily="18" charset="0"/>
                <a:cs typeface="Times New Roman" pitchFamily="18" charset="0"/>
              </a:rPr>
              <a:t>When you press the button, a switch in the solenoid circuit closes, it is creating an electric current in the solenoid. It produces a  magnetic field.</a:t>
            </a:r>
          </a:p>
          <a:p>
            <a:r>
              <a:rPr lang="en-US" sz="2700" dirty="0" smtClean="0">
                <a:latin typeface="Times New Roman" pitchFamily="18" charset="0"/>
                <a:cs typeface="Times New Roman" pitchFamily="18" charset="0"/>
              </a:rPr>
              <a:t>The field pulls the iron rod through the solenoid, and the rod strikes the bell.</a:t>
            </a:r>
          </a:p>
          <a:p>
            <a:pPr>
              <a:buNone/>
            </a:pPr>
            <a:r>
              <a:rPr lang="en-US" i="1" dirty="0" smtClean="0">
                <a:solidFill>
                  <a:srgbClr val="00B0F0"/>
                </a:solidFill>
                <a:hlinkClick r:id="rId3"/>
              </a:rPr>
              <a:t>  Cool web site</a:t>
            </a:r>
            <a:endParaRPr lang="en-US" i="1" dirty="0" smtClean="0">
              <a:solidFill>
                <a:srgbClr val="00B0F0"/>
              </a:solidFill>
            </a:endParaRPr>
          </a:p>
          <a:p>
            <a:endParaRPr lang="en-US" dirty="0" smtClean="0"/>
          </a:p>
          <a:p>
            <a:pPr>
              <a:buNone/>
            </a:pPr>
            <a:endParaRPr lang="en-US" dirty="0" smtClean="0"/>
          </a:p>
          <a:p>
            <a:pPr>
              <a:buNone/>
            </a:pPr>
            <a:endParaRPr lang="en-US" dirty="0" smtClean="0"/>
          </a:p>
        </p:txBody>
      </p:sp>
    </p:spTree>
  </p:cSld>
  <p:clrMapOvr>
    <a:masterClrMapping/>
  </p:clrMapOvr>
  <p:transition>
    <p:wheel spokes="1"/>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0" y="1676400"/>
            <a:ext cx="2667000" cy="1524000"/>
          </a:xfrm>
        </p:spPr>
        <p:txBody>
          <a:bodyPr>
            <a:normAutofit/>
          </a:bodyPr>
          <a:lstStyle/>
          <a:p>
            <a:r>
              <a:rPr lang="en-US" dirty="0" smtClean="0"/>
              <a:t>   doorbell</a:t>
            </a:r>
            <a:endParaRPr lang="en-US" sz="3800" b="0" dirty="0">
              <a:solidFill>
                <a:srgbClr val="7030A0"/>
              </a:solidFill>
              <a:latin typeface="Algerian" pitchFamily="82" charset="0"/>
            </a:endParaRPr>
          </a:p>
        </p:txBody>
      </p:sp>
      <p:pic>
        <p:nvPicPr>
          <p:cNvPr id="2050" name="Picture 2" descr="http://cdn4.explainthatstuff.com/how-electric-doorbell-works.gif"/>
          <p:cNvPicPr>
            <a:picLocks noGrp="1" noChangeAspect="1" noChangeArrowheads="1" noCrop="1"/>
          </p:cNvPicPr>
          <p:nvPr>
            <p:ph type="pic" idx="1"/>
          </p:nvPr>
        </p:nvPicPr>
        <p:blipFill>
          <a:blip r:embed="rId3" cstate="print"/>
          <a:srcRect l="13325" r="13325"/>
          <a:stretch>
            <a:fillRect/>
          </a:stretch>
        </p:blipFill>
        <p:spPr bwMode="auto">
          <a:xfrm>
            <a:off x="152400" y="0"/>
            <a:ext cx="5943600" cy="6324600"/>
          </a:xfrm>
          <a:prstGeom prst="rect">
            <a:avLst/>
          </a:prstGeom>
          <a:noFill/>
        </p:spPr>
      </p:pic>
      <p:sp>
        <p:nvSpPr>
          <p:cNvPr id="3" name="Content Placeholder 2"/>
          <p:cNvSpPr>
            <a:spLocks noGrp="1"/>
          </p:cNvSpPr>
          <p:nvPr>
            <p:ph type="body" sz="half" idx="2"/>
          </p:nvPr>
        </p:nvSpPr>
        <p:spPr>
          <a:xfrm>
            <a:off x="6324600" y="3283634"/>
            <a:ext cx="2493498" cy="1920240"/>
          </a:xfrm>
        </p:spPr>
        <p:txBody>
          <a:bodyPr/>
          <a:lstStyle/>
          <a:p>
            <a:pPr>
              <a:buFont typeface="Wingdings" pitchFamily="2" charset="2"/>
              <a:buChar char="q"/>
            </a:pPr>
            <a:endParaRPr lang="en-US" dirty="0" smtClean="0"/>
          </a:p>
          <a:p>
            <a:pPr>
              <a:buNone/>
            </a:pPr>
            <a:endParaRPr lang="en-US" dirty="0" smtClean="0"/>
          </a:p>
          <a:p>
            <a:pPr>
              <a:buNone/>
            </a:pPr>
            <a:endParaRPr lang="en-US" dirty="0" smtClean="0"/>
          </a:p>
          <a:p>
            <a:r>
              <a:rPr lang="en-US" dirty="0" smtClean="0"/>
              <a:t>This is how the doorbell works as the arrows show the steps from the previous slide.  </a:t>
            </a:r>
          </a:p>
        </p:txBody>
      </p:sp>
    </p:spTree>
    <p:extLst>
      <p:ext uri="{BB962C8B-B14F-4D97-AF65-F5344CB8AC3E}">
        <p14:creationId xmlns:p14="http://schemas.microsoft.com/office/powerpoint/2010/main" val="1645145059"/>
      </p:ext>
    </p:extLst>
  </p:cSld>
  <p:clrMapOvr>
    <a:masterClrMapping/>
  </p:clrMapOvr>
  <p:transition>
    <p:wipe dir="d"/>
    <p:sndAc>
      <p:stSnd>
        <p:snd r:embed="rId2" name="breez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400" dirty="0" smtClean="0">
                <a:solidFill>
                  <a:schemeClr val="accent6">
                    <a:lumMod val="50000"/>
                  </a:schemeClr>
                </a:solidFill>
                <a:latin typeface="Algerian" pitchFamily="82" charset="0"/>
              </a:rPr>
              <a:t>Electric motors</a:t>
            </a:r>
            <a:endParaRPr lang="en-US" sz="4400" dirty="0">
              <a:solidFill>
                <a:schemeClr val="accent6">
                  <a:lumMod val="50000"/>
                </a:schemeClr>
              </a:solidFill>
              <a:latin typeface="Algerian" pitchFamily="82" charset="0"/>
            </a:endParaRPr>
          </a:p>
        </p:txBody>
      </p:sp>
      <p:sp>
        <p:nvSpPr>
          <p:cNvPr id="6" name="Content Placeholder 5"/>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2600" dirty="0" smtClean="0">
                <a:latin typeface="Times New Roman" pitchFamily="18" charset="0"/>
                <a:cs typeface="Times New Roman" pitchFamily="18" charset="0"/>
              </a:rPr>
              <a:t>An electric motor is a device that changes electrical energy to kinetic energy.</a:t>
            </a:r>
          </a:p>
          <a:p>
            <a:r>
              <a:rPr lang="en-US" sz="2600" dirty="0" smtClean="0">
                <a:latin typeface="Times New Roman" pitchFamily="18" charset="0"/>
                <a:cs typeface="Times New Roman" pitchFamily="18" charset="0"/>
              </a:rPr>
              <a:t>All electric motors have an </a:t>
            </a:r>
            <a:r>
              <a:rPr lang="en-US" sz="2600" i="1" dirty="0" smtClean="0">
                <a:latin typeface="Times New Roman" pitchFamily="18" charset="0"/>
                <a:cs typeface="Times New Roman" pitchFamily="18" charset="0"/>
              </a:rPr>
              <a:t>armature. </a:t>
            </a:r>
            <a:r>
              <a:rPr lang="en-US" sz="2600" dirty="0" smtClean="0">
                <a:latin typeface="Times New Roman" pitchFamily="18" charset="0"/>
                <a:cs typeface="Times New Roman" pitchFamily="18" charset="0"/>
              </a:rPr>
              <a:t>An</a:t>
            </a:r>
            <a:r>
              <a:rPr lang="en-US" sz="2600" i="1" dirty="0" smtClean="0">
                <a:latin typeface="Times New Roman" pitchFamily="18" charset="0"/>
                <a:cs typeface="Times New Roman" pitchFamily="18" charset="0"/>
              </a:rPr>
              <a:t> armature </a:t>
            </a:r>
            <a:r>
              <a:rPr lang="en-US" sz="2600" dirty="0" smtClean="0">
                <a:latin typeface="Times New Roman" pitchFamily="18" charset="0"/>
                <a:cs typeface="Times New Roman" pitchFamily="18" charset="0"/>
              </a:rPr>
              <a:t>is a loop or coil of wire that can rotate. It is mounted between the poles of a permanent magnet or electromagnet.</a:t>
            </a:r>
          </a:p>
          <a:p>
            <a:r>
              <a:rPr lang="en-US" sz="2600" dirty="0" smtClean="0">
                <a:latin typeface="Times New Roman" pitchFamily="18" charset="0"/>
                <a:cs typeface="Times New Roman" pitchFamily="18" charset="0"/>
              </a:rPr>
              <a:t>In electro motors that use direct currents, a device called a </a:t>
            </a:r>
            <a:r>
              <a:rPr lang="en-US" sz="2600" i="1" dirty="0" smtClean="0">
                <a:latin typeface="Times New Roman" pitchFamily="18" charset="0"/>
                <a:cs typeface="Times New Roman" pitchFamily="18" charset="0"/>
              </a:rPr>
              <a:t> commutator </a:t>
            </a:r>
            <a:r>
              <a:rPr lang="en-US" sz="2600" dirty="0" smtClean="0">
                <a:latin typeface="Times New Roman" pitchFamily="18" charset="0"/>
                <a:cs typeface="Times New Roman" pitchFamily="18" charset="0"/>
              </a:rPr>
              <a:t>is attached to the armature to reverse the direction of the electric current in the wire. A </a:t>
            </a:r>
            <a:r>
              <a:rPr lang="en-US" sz="2600" i="1" dirty="0" smtClean="0">
                <a:latin typeface="Times New Roman" pitchFamily="18" charset="0"/>
                <a:cs typeface="Times New Roman" pitchFamily="18" charset="0"/>
              </a:rPr>
              <a:t>commutator</a:t>
            </a:r>
            <a:r>
              <a:rPr lang="en-US" sz="2600" dirty="0" smtClean="0">
                <a:latin typeface="Times New Roman" pitchFamily="18" charset="0"/>
                <a:cs typeface="Times New Roman" pitchFamily="18" charset="0"/>
              </a:rPr>
              <a:t> is a  ring that spins in half and connected to the ends of the armature.</a:t>
            </a:r>
            <a:endParaRPr lang="en-US" sz="2600" dirty="0">
              <a:latin typeface="Times New Roman" pitchFamily="18" charset="0"/>
              <a:cs typeface="Times New Roman" pitchFamily="18" charset="0"/>
            </a:endParaRPr>
          </a:p>
        </p:txBody>
      </p:sp>
    </p:spTree>
  </p:cSld>
  <p:clrMapOvr>
    <a:masterClrMapping/>
  </p:clrMapOvr>
  <p:transition>
    <p:circl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a:bodyPr>
          <a:lstStyle/>
          <a:p>
            <a:r>
              <a:rPr lang="en-US" sz="4000" dirty="0" smtClean="0">
                <a:solidFill>
                  <a:schemeClr val="accent6">
                    <a:lumMod val="50000"/>
                  </a:schemeClr>
                </a:solidFill>
                <a:latin typeface="Algerian" pitchFamily="82" charset="0"/>
              </a:rPr>
              <a:t>continued</a:t>
            </a:r>
            <a:endParaRPr lang="en-US" sz="4000" dirty="0">
              <a:solidFill>
                <a:schemeClr val="accent6">
                  <a:lumMod val="50000"/>
                </a:schemeClr>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lstStyle/>
          <a:p>
            <a:r>
              <a:rPr lang="en-US" sz="3200" dirty="0" smtClean="0">
                <a:latin typeface="Times New Roman" pitchFamily="18" charset="0"/>
                <a:cs typeface="Times New Roman" pitchFamily="18" charset="0"/>
              </a:rPr>
              <a:t>Electric current enters the armature through brushes that  touch the commutator.</a:t>
            </a:r>
          </a:p>
          <a:p>
            <a:r>
              <a:rPr lang="en-US" sz="3200" dirty="0" smtClean="0">
                <a:latin typeface="Times New Roman" pitchFamily="18" charset="0"/>
                <a:cs typeface="Times New Roman" pitchFamily="18" charset="0"/>
              </a:rPr>
              <a:t>Every time the armature and the commutator make a half-turn, the direction of the current is reversed</a:t>
            </a:r>
            <a:r>
              <a:rPr lang="en-US" sz="2800" dirty="0" smtClean="0"/>
              <a:t>.</a:t>
            </a:r>
            <a:endParaRPr lang="en-US" sz="2800" dirty="0"/>
          </a:p>
        </p:txBody>
      </p:sp>
    </p:spTree>
  </p:cSld>
  <p:clrMapOvr>
    <a:masterClrMapping/>
  </p:clrMapOvr>
  <p:transition>
    <p:blinds dir="vert"/>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400" dirty="0" smtClean="0">
                <a:latin typeface="Algerian" pitchFamily="82" charset="0"/>
              </a:rPr>
              <a:t>Electric motor</a:t>
            </a:r>
            <a:endParaRPr lang="en-US" sz="4400" dirty="0">
              <a:latin typeface="Algerian" pitchFamily="82" charset="0"/>
            </a:endParaRPr>
          </a:p>
        </p:txBody>
      </p:sp>
      <p:pic>
        <p:nvPicPr>
          <p:cNvPr id="39940" name="Picture 4" descr="http://www.westcoastelectricmotors.com/digramMotor.gif?nxg_versionuid=published"/>
          <p:cNvPicPr>
            <a:picLocks noGrp="1" noChangeAspect="1" noChangeArrowheads="1"/>
          </p:cNvPicPr>
          <p:nvPr>
            <p:ph type="pic" idx="1"/>
          </p:nvPr>
        </p:nvPicPr>
        <p:blipFill>
          <a:blip r:embed="rId3" cstate="print"/>
          <a:srcRect l="15842" r="15842"/>
          <a:stretch>
            <a:fillRect/>
          </a:stretch>
        </p:blipFill>
        <p:spPr bwMode="auto">
          <a:prstGeom prst="rect">
            <a:avLst/>
          </a:prstGeom>
          <a:noFill/>
        </p:spPr>
      </p:pic>
      <p:sp>
        <p:nvSpPr>
          <p:cNvPr id="6" name="Text Placeholder 5"/>
          <p:cNvSpPr>
            <a:spLocks noGrp="1"/>
          </p:cNvSpPr>
          <p:nvPr>
            <p:ph type="body" sz="half" idx="2"/>
          </p:nvPr>
        </p:nvSpPr>
        <p:spPr/>
        <p:txBody>
          <a:bodyPr/>
          <a:lstStyle/>
          <a:p>
            <a:r>
              <a:rPr lang="en-US" dirty="0" smtClean="0"/>
              <a:t>This is not the exact motor that was said at the previous slide.</a:t>
            </a:r>
            <a:endParaRPr lang="en-US" dirty="0"/>
          </a:p>
        </p:txBody>
      </p:sp>
    </p:spTree>
  </p:cSld>
  <p:clrMapOvr>
    <a:masterClrMapping/>
  </p:clrMapOvr>
  <p:transition>
    <p:random/>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normAutofit/>
          </a:bodyPr>
          <a:lstStyle/>
          <a:p>
            <a:r>
              <a:rPr lang="en-US" sz="4400" dirty="0" smtClean="0">
                <a:solidFill>
                  <a:schemeClr val="accent2">
                    <a:lumMod val="50000"/>
                  </a:schemeClr>
                </a:solidFill>
                <a:latin typeface="Algerian" pitchFamily="82" charset="0"/>
              </a:rPr>
              <a:t>galvanometer</a:t>
            </a:r>
            <a:endParaRPr lang="en-US" sz="4400" dirty="0">
              <a:solidFill>
                <a:schemeClr val="accent2">
                  <a:lumMod val="50000"/>
                </a:schemeClr>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sz="2700" dirty="0" smtClean="0">
                <a:latin typeface="Times New Roman" pitchFamily="18" charset="0"/>
                <a:cs typeface="Times New Roman" pitchFamily="18" charset="0"/>
              </a:rPr>
              <a:t>A galvanometer is a device used to measure current through the interaction of an electromagnet and a permanent magnet.</a:t>
            </a:r>
          </a:p>
          <a:p>
            <a:r>
              <a:rPr lang="en-US" sz="2700" dirty="0" smtClean="0">
                <a:latin typeface="Times New Roman" pitchFamily="18" charset="0"/>
                <a:cs typeface="Times New Roman" pitchFamily="18" charset="0"/>
              </a:rPr>
              <a:t>They are sometimes found in equipment used by electricians, such as ammeters and voltmeters.</a:t>
            </a:r>
          </a:p>
          <a:p>
            <a:r>
              <a:rPr lang="en-US" sz="2700" dirty="0" smtClean="0">
                <a:latin typeface="Times New Roman" pitchFamily="18" charset="0"/>
                <a:cs typeface="Times New Roman" pitchFamily="18" charset="0"/>
              </a:rPr>
              <a:t>Galvanometers contain an electromagnet placed between the poles of a permanent magnet. The electromagnet is free to rotate and is attached to a pointer. </a:t>
            </a:r>
          </a:p>
          <a:p>
            <a:r>
              <a:rPr lang="en-US" sz="2700" dirty="0" smtClean="0">
                <a:latin typeface="Times New Roman" pitchFamily="18" charset="0"/>
                <a:cs typeface="Times New Roman" pitchFamily="18" charset="0"/>
              </a:rPr>
              <a:t>The pointer moves along a scale that shows the size and direction of the current.</a:t>
            </a:r>
          </a:p>
          <a:p>
            <a:pPr>
              <a:buNone/>
            </a:pPr>
            <a:r>
              <a:rPr lang="en-US" dirty="0" smtClean="0"/>
              <a:t> </a:t>
            </a:r>
            <a:endParaRPr lang="en-US" dirty="0"/>
          </a:p>
        </p:txBody>
      </p:sp>
    </p:spTree>
  </p:cSld>
  <p:clrMapOvr>
    <a:masterClrMapping/>
  </p:clrMapOvr>
  <p:transition>
    <p:pull dir="d"/>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normAutofit/>
          </a:bodyPr>
          <a:lstStyle/>
          <a:p>
            <a:r>
              <a:rPr lang="en-US" sz="4400" dirty="0" smtClean="0">
                <a:solidFill>
                  <a:schemeClr val="accent2">
                    <a:lumMod val="50000"/>
                  </a:schemeClr>
                </a:solidFill>
                <a:latin typeface="Algerian" pitchFamily="82" charset="0"/>
              </a:rPr>
              <a:t>continued</a:t>
            </a:r>
            <a:endParaRPr lang="en-US" sz="4400" dirty="0">
              <a:solidFill>
                <a:schemeClr val="accent2">
                  <a:lumMod val="50000"/>
                </a:schemeClr>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a:lstStyle/>
          <a:p>
            <a:r>
              <a:rPr lang="en-US" sz="3600" dirty="0" smtClean="0">
                <a:latin typeface="Times New Roman" pitchFamily="18" charset="0"/>
                <a:cs typeface="Times New Roman" pitchFamily="18" charset="0"/>
              </a:rPr>
              <a:t>when there is a current in the coil of the electromagnet, the poles of the electromagnet are repelled by the poles of the permanent magnet</a:t>
            </a:r>
            <a:r>
              <a:rPr lang="en-US" dirty="0" smtClean="0"/>
              <a:t>.</a:t>
            </a:r>
            <a:endParaRPr lang="en-US" dirty="0"/>
          </a:p>
        </p:txBody>
      </p:sp>
    </p:spTree>
  </p:cSld>
  <p:clrMapOvr>
    <a:masterClrMapping/>
  </p:clrMapOvr>
  <p:transition>
    <p:split dir="in"/>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en-US" sz="4800" dirty="0" smtClean="0">
                <a:solidFill>
                  <a:srgbClr val="0070C0"/>
                </a:solidFill>
                <a:latin typeface="Algerian" pitchFamily="82" charset="0"/>
              </a:rPr>
              <a:t>Magnetism  from electricity</a:t>
            </a:r>
            <a:endParaRPr lang="en-US" sz="4800" dirty="0">
              <a:solidFill>
                <a:srgbClr val="0070C0"/>
              </a:solidFill>
              <a:latin typeface="Algerian" pitchFamily="82" charset="0"/>
            </a:endParaRPr>
          </a:p>
        </p:txBody>
      </p:sp>
      <p:sp>
        <p:nvSpPr>
          <p:cNvPr id="5" name="Subtitle 4"/>
          <p:cNvSpPr>
            <a:spLocks noGrp="1"/>
          </p:cNvSpPr>
          <p:nvPr>
            <p:ph type="subTitle"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solidFill>
                  <a:srgbClr val="00B050"/>
                </a:solidFill>
                <a:latin typeface="Algerian" pitchFamily="82" charset="0"/>
              </a:rPr>
              <a:t>1st period</a:t>
            </a:r>
          </a:p>
          <a:p>
            <a:r>
              <a:rPr lang="en-US" dirty="0" smtClean="0">
                <a:solidFill>
                  <a:srgbClr val="00B050"/>
                </a:solidFill>
                <a:latin typeface="Algerian" pitchFamily="82" charset="0"/>
              </a:rPr>
              <a:t>Table 4</a:t>
            </a:r>
          </a:p>
          <a:p>
            <a:r>
              <a:rPr lang="en-US" dirty="0" smtClean="0">
                <a:solidFill>
                  <a:srgbClr val="7030A0"/>
                </a:solidFill>
                <a:latin typeface="Algerian" pitchFamily="82" charset="0"/>
              </a:rPr>
              <a:t>Anaya martin, </a:t>
            </a:r>
            <a:r>
              <a:rPr lang="en-US" dirty="0" smtClean="0">
                <a:solidFill>
                  <a:srgbClr val="00B050"/>
                </a:solidFill>
                <a:latin typeface="Algerian" pitchFamily="82" charset="0"/>
              </a:rPr>
              <a:t>mason Harris, </a:t>
            </a:r>
            <a:r>
              <a:rPr lang="en-US" dirty="0" smtClean="0">
                <a:solidFill>
                  <a:schemeClr val="tx1"/>
                </a:solidFill>
                <a:latin typeface="Algerian" pitchFamily="82" charset="0"/>
              </a:rPr>
              <a:t>and</a:t>
            </a:r>
            <a:r>
              <a:rPr lang="en-US" dirty="0" smtClean="0">
                <a:solidFill>
                  <a:srgbClr val="00B0F0"/>
                </a:solidFill>
                <a:latin typeface="Algerian" pitchFamily="82" charset="0"/>
              </a:rPr>
              <a:t> Rinnah Mekonnen</a:t>
            </a:r>
            <a:endParaRPr lang="en-US" dirty="0">
              <a:solidFill>
                <a:srgbClr val="7030A0"/>
              </a:solidFill>
              <a:latin typeface="Algerian" pitchFamily="82" charset="0"/>
            </a:endParaRPr>
          </a:p>
        </p:txBody>
      </p:sp>
      <p:pic>
        <p:nvPicPr>
          <p:cNvPr id="11266" name="Picture 2" descr="https://encrypted-tbn1.gstatic.com/images?q=tbn:ANd9GcQEWXngw1KMcjIIgELMF1ZE-qrqJwxF74bjnDOa405mJGzkYMoQ"/>
          <p:cNvPicPr>
            <a:picLocks noChangeAspect="1" noChangeArrowheads="1"/>
          </p:cNvPicPr>
          <p:nvPr/>
        </p:nvPicPr>
        <p:blipFill>
          <a:blip r:embed="rId3" cstate="print"/>
          <a:srcRect/>
          <a:stretch>
            <a:fillRect/>
          </a:stretch>
        </p:blipFill>
        <p:spPr bwMode="auto">
          <a:xfrm>
            <a:off x="6324600" y="1371600"/>
            <a:ext cx="1981200" cy="14859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19458" name="AutoShape 2" descr="data:image/jpeg;base64,/9j/4AAQSkZJRgABAQAAAQABAAD/2wCEAAkGBhQSERQUExQWFRUWFRgSFRUYGRUYFBgXFxcaGB4YHxwZHSYgHB0kGRcaHy8hJScpLCwsGh4xNTAqNScrLCkBCQoKDgwOGg8PGjQlHyUvLDQtLCwsKiwwKiwqKi0sLCksLCwsLSwsLSksLCwsLSwsLDQtLCksKSwpNCwpKSoyLP/AABEIAMkA+gMBIgACEQEDEQH/xAAcAAEAAwEAAwEAAAAAAAAAAAAABQYHBAEDCAL/xABLEAACAQMCAwUFAwkGAggHAAABAgMABBEFIQYSMQcTQVFhFCIycYFCUpEjM2JygpKhscEIFSRDU6I08GNzk6Oy0dLhFyU1RFSUwv/EABsBAQACAwEBAAAAAAAAAAAAAAAEBQIDBgEH/8QANBEAAgEDAQUFBwMFAQAAAAAAAAECAwQRMQUSIUFRIjJhcaEGE4GRwdHwFLHhM2LC0vEj/9oADAMBAAIRAxEAPwDcaUpQClKUApSlAKUpQCvXPOqKWdgqqCzMxAUAbkknYAConiLjKzsQDdTpFzfCp5mcjzCICxHrjFUbtA4wGoWXs2nQtei6/Jd5G3KInBDgOpHMpwuff5VIB32NAakTWW9lnC2pWl/eG7ctC4JBMgcSSGQESBckj3ebOQOoHhtXOyie51C4QT6hNHJYYVLUKo5o1HISxJ9/7jZUkZG4ztI9qOstpmt2V8ueSSEwzKPtoj++PmFdSPVRQGkcY8Xw6bbGefJGQiIuOZ3OcKM7dAST4AGqJpvbjK8kIl0u4jinZUikUs/MWOByho1D/Rvxrv7ZeGpNS06KS0/KmNhOqruZI2QjK+ZwQQPEZxvgVnfA/bRcWRS2vkMkMZEeSvLPCF2H6wUeBHN6+FAWfj/tYvtK1GSHkhlgZUli51ZX5GGCOZWHR1Ybg9KlNN7Y57m3EtrpslwUQtccsgWOM5OEUlMyNygMQBtzAb1C/wBorSFkgtL2PBAJhLDxSQc6H5ZVv3qsnYIB/dCYAB76Xm9Tkbn6YH0FAcbdv1s1sjQwyPdSP3S2vjzbb84G6ksAMDJO2Bua97dqtzZXEUWrWa26TDKTRyB0XcAhhv8ADkZwcjrg5rJezCxH9/28ZHwTynB840kYfUFRV5/tJamvLaW+Mvl5ifELgIPxOf3aA21TkZqM4k4jhsbd7ickIgHQZZiTgKo8ST/74Fezh6EpaW6t1WCJT8wig1mnb1rttJp7QJcxGZJo3MSupfbmUggdCObOD5UB+tL7f45mc+w3Pcx7vLHiTkX7zgABR+1Wn6XqkdxEk0Lh45F5kYdCPruDnYg7ggisL4I7S7Sx0hbaONpbyTvQYljOGkd2VeY/aHJy7Lk4GK0jsf0l7bTIoZGHeBpGdAwYxlnJ7s4OzDxHgSRQF2pSqnxNx+kEvs1tGbq7Iz3KEBYwftSudkHp16dM5rGc4wTlJ4SPUs6FsrlvNVhi/Oyxx/ruq/8AiIrPJNJvrre9vXRT/wDb2hMMQ9DJ+cf6kV5tez6wj6WsbHxaTMjE+eZCa56v7R2lN4hmXlp6kmNrN68C4HjrTxsb60//AGIP/XXfZa1BN+amik/UdH/8JNU8cM2n/wCLb/8AYxf+muK74BsJOtrEp+8g7th65jwajR9qKOe1Tfo/sZuzl1NKpWZRaffWXvWV00yDra3ZLqR5JL8aHHQHI86tPCnG8V7zRlWguY/zttJ+cX9IHo6eTDzGcZFX1ntC3vFmlLj05r4EadKUO8iyUpSpxrFKUoBSlKAUpVQ487TLfSwolWR5HBKIqkAgeJdvdAz1wSRkbUBabu8SJGkkdURRlnYhVUeZJ2FQ2k8d2V1zi3uI5WjBZlBIbC9SAwBI9RkViydoT69fWdncxrFbG5LtGjN+UAXKo5O53DDIxnn6AgGvf2v8HrpU9tfWA7kF+VgueVZAMjAPg68wK9PdPnQEb2e6paX2pXdzqxjbMTSp3zfkl95RygE78qHCr5A4Ga/fZ/N3WultMWeayaTu3IRuURP4tnoEY5BbBIX1IrPrV+5linaFZIufnCOMxOFb3oyfToR13B8Rnfo+3HTY7RfZo373lxHaLEVw56LlRyYz4rk+QztQGf8AaTHLpGu+1W/u94RdJ9082RIh8wWDZHkwru7YOOrLU7K1aCT8uj87RFWDIrLhgWI5SQ4XoTkb1o2q8DNrOnW/94L7PdqvNzR78hbqCp8GAUlc7Eddt43Rf7P2nw+9O0twRueZu7j236Jv+LUBTuB+Obp9Du7aDvTc2ojeBo1Zn7ppkyNgc8vvbH7J6YBqK1O71TXO5t5LJe8V/wDiu5eNgMcpDufdC75IA6gYGdq+h9Egt0iAtREIhsO55O7z4/BtmpCgKjxXwd3+jvYp77pbokROAWeEKU3OwyUA+tcnY9w1cWOnmG6QI/fO4UMre6wTG6kjqDV4NY32eaZqset3LXIm7g96ZHfn7l8n8mYyfdJ6YC9FyNulARfBfBN3b8R97JbyLD3t0yy8uYyrLJy+8MgZDDY/KuPtT4O1G91V5BaytBlIY2UBh3a4Bb3SSAWLNuPGtT7SO0AaZbpIgSV2mWIqW+FSGZmwNzshA6bsPkZqy4us5phDFcxSSlS/Ijqzcoxnp069DvQEB2w6nLb6RO0GVY8kZZdiiO4UkeW3u+nNWU9k/ZHHqMD3Ny7iPmaOJEIBJUbuTjoCcADxB+v0Lf2KTRPFKoeN1KOp6FTsRWZRdmuo6ezjSb1BA7c3s9wMhTt0blbOw64U7DOetARnYhJFZxaklwiJLZylpZSq84QKykc3XlBiY4z9r1qL7E9He81O41JwQivIw3OGmmJPL+lyoxPzK1zXnZ7fTaqsN/cJF7erPI1vnkk9nAPIVwo5sANuCMnO5rc9E0OGxt0hhUJFGPr5lmPiSdyaAgePOJ5Yu7s7Qj2u4B5WO4giHxTsPToo8T54weLQNAjtIuSPJJPPJI28krnq7nxJP4VF8Iubl7jUX+K5kKw56rbRErGvpnBY+exqzV8829tGVes6EX2Y+r5/LQs7akox3nqxSlK5slilKUAqE4j4fM3LNA3dXcPvQTDqD/pt5xtuCD5/MGbpW6hXnQmqlN4aMZRUlhnZwXxQL62EhXu5UYw3EXjHMmzL8vEHyI9an6zWCb2LV4pBtDfj2aUeAuEBMT/NlylaVX1Wxuo3VCNZc/R8ymqQ3JOIpSlTDAUpVSbtX0wT9x7ZHz55c4fu8+XeY5PrnHrQEP2n9oCwZsrc3BvJE5h7Mqu8Y6jIOeo8F3xvkbZxLhri7lnki1IPcW07BbhZCzSI42Eyk+8rr023IyPKtBuuKBpfE9zLcj8jdRoBL15UZU5XHiVDRlSB4DO+AKnO2HgCC9tHv4ComiiMpdSCk0SjmOSNiQu6t49D4YAzPjTszn0xku7RzNa5WWK4T449wyFuX6YcbHbpnFaBBxIvEOi3EDAC9ijEhjA3Z4/eV0Hk+ChHgWx4jMJ2H9oXKw0263jkyLct0UtuYjn7LZOPU4+0MavoHZ3Y2U8lxbwhJJM75JCA9VQHZAeu3njptQFF7Gez25hgl9ujT2ecK62sqB2DjpIQ2yHlOMdTtnGN9K03hS0t25oLWCJvvJGit+IGala9EN9G7OiurNGQsigglCVDAEeGVINAe+orinTvaLK5h5xH3sLx852VeZSMn08/So/XO0SytbU3LTo6ZZEEZV2kddiigHcg9T0GxJrBOOO2CbUrZ4GQRKZxIApODEFIEbH7RD4bPQnwGBQGo9i/B9xp3tUVy8fM5RkhSQOQF5gZCB0Dcyj9nfwq0doXG6aXaGZhzux7uKPOOZyCd/JQBkn5DxFYdfalfWDabqkicsjxd02Tnv44wOUyeReFlG+/5MN16TvbrqyXtlp13AeaFjKPVXZUPK3kw5GGPQ0B38M6VrGswG9fUntVYsII4wVQ8pwSQjDC5BAzzE4z85Lini2Sw4jtleV/ZpoI0dCx7tS7PGHx0BDopJ8s+dTvYhqay6PAqn3ojJC48iHLD8VdT9azz+0lb4urR/vQsn7j5/8A7oDv7Y+zS1t7a5vo+fvZJ0YgsO7XvG94BQPFjncmpnss4Ws59OiureNYb0RyQ9+pcskwVo+cqzFTkENgjHvdK4+IuIf7x4TeYnMiCJJfPvI5o1JPzBD/ALVQHYNx1Dae0W1zKsSPiaNnOE5wOV1yfErykfqmgKzo3F16urW/tlxM5iu0jkR3Yqv5TkccueUYBPhWwduHGcljaQrbyGOaWXZlxkJGOZuvmxQfIms77eOHe4vY72L83cqHyOglQDf9peVvUhqie2Tij26/QIcpHBEqgb5aRRI31y4X9mgLDwX2r3d7d2sM9rHdypIWikUtDIhKlWc8uUKhCSRygfwrXe0jUTBpV442PcsinxzJ+TH1y9QHY/2cjTrfvZl/xUyjn8406iIevQt64H2RUh2vH/5XIPBprZT8vaI//KvJPCyD8aPYiC3hiHSONI/3VA/nXZXk/wBa8V8blJybk+ZerghSlKxPRSlKAUpSgK9x9alrGV02kg5bqM+IeFg+fwBH1rQtNvlnhimU+7LGkq/J1DD+BqsXkAeN0O4ZGUj9YEf1rK9E7Q2itoI+YDkhjTHN91AP6V3XsvVbpVKfRp/NfwV14u0mfQtRycR2xmaEXEPeoeVou8TvAcZ+HOfGpGvl7tT4IktNRZ5nYwXMrSLccvNy87ZZWA+0ueg6jBHkOtIRuPaqt22nPHZI7yyssJ5PiWNs8x9BgcpPk1ZN2p9ntjptnbJGZGvHbGckiQADnJXooBIChd98b7moC/l1jRmXE8qxNgxSI5ktZBjIK82U3G+CAfSuZ+065lvrW8uVSZrb4VwEDDJOTgYDZOcgeAoD06frKSotlqXeKkRKQzhSZrU5wUKnd4sjdNiuPdxuDedB7G7maEcmqIdPf3z3TSlGCk5PIcICCN8nYjfpX4s9GtuItVklSKWKE2qmeRcDludhsSMNttuBzcrHA61ultpEUdutuihYlj7kKPucvLj8KAxTjHRbSbVdKh010eVO7SVomDhYoDHyOzLtzKitnxwq+lbxVc4R4AtNNUi2jwzDDyueaVh5Z8B6AAVNajfLDFJK/wAMaNI36qKWP8BQHo1fXre1AM8qR8xwoZgGY+Sg7sfQV82cYalcS3N/e2sVzb2zyLa3OWKsWI3Vh9nPLuu/KWAz7wFWjs1sItevr251Ad6yCPuoSzBEVy+w5SDhQoA9WJO5zW36lpMc8MkMqho5FKOD4gjHXrn165AoDN+EuEtH1LSjDbIQDguzEG6im5cBmJ+vQBSM4HliHGfBc+m3BhmGQcmOQfBIn3h6+Y6g/QmW1GK74e1NhE5BXdGI9yaFjtzDxBxgjwYHByAauq9qNvrcsdjeWojilHIsqsXkjuDsrqeUcq+GMHrvtmgJjXSmrcLrKm8lvGrkeKyW68sg+sfMw9CtZZwPqCzBtNuC3cXLqY2ALGG5GyShfEH4GHipztitn7K+zm605ruOeSN7aU8qIMkvjbvCOiZQ8pXcnA8AM2bhDs7s9NX8hHmQ7NM+GlPpnHuj0UAUBk/DPBGvaRcP7JHHNG+zDvE7lwOjEMyspGeu3j1Fd/E3ZZrGqSRy3c9snUCJS/JCu3QAHmYnrueg36AbfSgKHwb2UR2VncWskz3CXIxIpARBsVyoBJBwRvn7K+VU2+/s4xIHf29kjUFsvEp5VAySxEi5wB1wK26vy6AgggEEYIPQg+FAfP8A2ldpFjPp6WEIe5eMRAXOO7jDRAKXUNljkcwxsMN1NdnYh2ZMXXULtCAuDbIw3Y/6xB8B9nzO/gCbHwl2FW9tdST3BEwErG3i6oqc2VL5+NsY26DHj4anQCqh2twltIusdUCS/wDZSo5/gpq31y6pYLPDLC/wyxtE36rqVP8AA0BW4ZQyhhuGAYfIjP8AWv3Vd4Fu2Nr3Ev561ZrSUesXuqfkU5Tn51Yq+P3FF0KsqUuTaLyEt6KYpUBxfxObFYZO6MiPMInC7yDmViOUeJyOlVh+1XmvCIFWW2SJ3bAYSkrCZS+491VICEHxJqRQ2fXrw34R4Ybz5cvMxlVjF4Zo1KyTS+1G6mns+cRxRvKFdcECVJJDHlS2cd3jc5G/Xyr86L2i3veSRsvevLdxQo+M28RZyrRgqfeHKAV3+83zmPYdzHOccPHxx6av78DX+oga7SlKpCQeu5lCozHoqlj9BmsZ0ngGSWCKTl+ONH6n7Sg/1rSePLtls2ij3luWWziHiXmPKfwXmP0rQNM01IIYoVHuxRpEvToihR/AV3XsvScaVSo+bS+X/SuvJdpIwq/7e74XsqQRRtF3pjiikRhJgHlGSGUhjjOD0JxXfr/aulzbvbapplxErj4lzzKw6OolVcMDv19NwTU72t9kYvA11aKBcgZdBsJwP5SeR8eh8DWb8E9sV3p5EFwGngU8hjckSx42IVjvt9xttse7XWkIuvYvxZDdQyaXc8syoGNv3ijEsOd0KnO6/EBk4BOPhzXt4g/s+RG4jltH5Iu9QywOSQE5hzGNtz8Ofdb8fCr5wjren3w9otBEZAMN7iLOmeoYY5hnzzg+BNWegPXBbqgwihR5KAB+Ar2VS+PeKLyC3abTlt7kRFluFJZ3jK9Tyowzy78yncdcdccHAXbLbahyxS4t7k7cjH8m5/QY+J+6d/Lm60B6+13j2azENpZ/8VckBW2yiluQEZ25mY4BPTBPlWa8Y6XremRmSa7knhmUxSkSPLEO8UqUZZBtnJAYDywQakf7RVjIl7a3K5CmERqw8HikZ+vgcSAj5Hypw/ey8TXEcV5OkUNuis0CHElw+MNIB/M/ZBwBuTQFB4A40fTLxZ1HMhHdyx5xzxkjPyIIBB8x5E19JwdqOmtbm4F3EFC8xQsBMP0e7PvFvDABz4VS+2nQ9Ot7GEdwomVlhtkjPJJyc2WGwPMMZ3YH3mHiTmQ4a7BrGEpLMJZmwG7qVkMatscEIo58Hbc4PlQHbZ6ZBxFYRzXlq8J5m7pg2H5dvfRsfA3kw6jO+xqe4T7PrPTh/h4gHOxlf3pT6cx6D0XA9KsaIAAAMAbADoBRjQHmozXeJbazTvLmZIl8OY+83oqj3mPoAaz277Tri9eWPTxHDHG5ie4kKySkjxSNTygbbMxIPlUSvDELF3n5rmVwVeWY87kHwGdlG+wXGKzUGzFySLx/8X9M8bhl9WguQPxMdS2lcdWNywSG7hd2+FA4Dn5KcE/hWQWV+9jKtvOxMDe7bTk9P+hc+Y8G/wCRNajo0U68rqM9Q4wsisOjKw3BBr3cPN42KlZtwh2gPDKllqLe83u2130SYeCP4LL69G+eC2k1r0MxSlKAUpSgM644sjY3Q1JATBIFhvlAzgDaO4wOvLnlb0xUxHIGAKkEEAgjcEHcEHxGKtNxArqyOAysCrKRlSCMEEeIIrMbeBtKuVs5CTaTMfYpWOe7Y7m2Yn8UJ6jb5cp7QbL97H9TSXaWq6rr5r9vIm21bd7LPPaPGfYJJF+KF4rhfnHIpP8AtzXuv+CbG6PevboWf3iyl0LBh4mNhzbedSetWPfW80X+pE8f7ykfzNcHA973un2r9T3KofnH+TP8Vrk4VakLdSpyacZPR47yX+rJjinPD6EbZ9mlupQSvLcRxBlhhlKtFGH64AUZPqa8arYot9pttEiJHG012yIoVRyJyqcD9NutW+qtp/5XWLl/C3tobcfrSsZW+uAB+FbKVzVquU6km92L9eznHXMsnkoRWElzLTQmlVe7lk1SdrK1YrAh5b25XoB428Z6F2GxP2Rn5VosrKpeVVTp/F9F1MqlRU1lnXwlbf3hfG9Iza2vPDaeUsx2kmHmoHuKfr1FaRXPp+nxwRJFEoSNFCIo6ADwror6nbW8LelGlDRfnqU8pOTyxWU9rvZILwNdWigXI3kQYAmA8fLvB5+PQ74rVqVvMTH+zDsUa0kS6u5GWZd1hiYgL6O6n3/VR7vmWG1XHtO41Gm2LyAjvn/JQL+mR8WPJR73zwPGrfXzt256RqMt200kDm1jHJCye+ip1LNy7qzHc5A8Bk4oCR7BuDrh5TqEkkkcR5gqhiPaGyQWf7yA569W+Rzz9q/Z1btcSvp7IZ0XvbmyUjnCn3u8RfluUHTII64qkcF9pV3pmRCweJgcwyZMYYjZxvlTny6+OfDSuw/Qra5kkv5pxcXvOzmM5DRFifyhB+ItnZh7ozjr0AoWldpBktvYtSVrm1OOV8j2mAjoyMfixn4W8Ns42qR0rscmusTadeW80QIw/NJFKh8mQKSjD5129vHDFrBdxNbDlnuMvJAgyu5wJAB0ZmyMAbkE7HrOf2dOFmHf3r5AP+HjGSAcEM7EeOPdUevN5UBY+CuxpbeZbq+mN3cLgpksY0I6HL+85HUZwB5Zwa02lKA8E1jPH/HDX8j2lq5W0QlJ5lODOw6xIR/ljxP2vl1sHazxayKthbtyzTqWmcdYoOhI8mfdR6Z9DWfW9usahFGFUYAqLcVtxbq1LbZ1l7578+6vVnKbZoGWa2ADoOUx9Flj+4fXyPnVx0nVUuIlkjOx2IPxKw6qw8CKrlcgme1lM8QLKfz8Q+2o+2v6Y/iKwtLnde5LQmbT2fvr3tJcea6lx1LTo542ilXmRhgjx+YPgR4Gq5pGqvZyrZ3TZU7W1wdg6+CN5MNh+HmDVms7xJUWSNgyMOZSPEf8+Fc2t6LHdQtFKNjuCPiVvBh6/wA+lWzXNHLns1XSo7iJopV5lP4g+DA+BFd3AHGsltMunX783N7tndHpKOgic/fGwHn08iaJofF/szSWt4/N3J5FuFDOpA+y3KCQwH/kdxkzV5fWN7EYjNEwO499VdW8GXmwQwrBpSMllG50qg9n/GblhY3jZuFXMM32bmMeIP8AqAfEvU9d96v1aTYKUpQCoribh6O9tpLeX4XGzD4kcbq6+qnf+HjUrSgMy4b1mU28qzDNzaM8Mw6c7xjKuD5OuDn1NQHZnq0oK27oixyQvfwcrMxCSTEFCSANi3gP57WbWLYQa2fBL61yfWW3PKf+6YfhVK4SYxtpLHwN7YP+yzMg/wBtcHeWcKM69JLg8NeHZnLh5NNfEsYTclF/mqL/AMR6g0FpcSpjmjhkkXO45lUkZHjviq5wlqFwLx4p1gLS2sd60kSOjsWIjAcEkEgAjYDpUl2hy8umXZ/6Ij95gv8AWoaa9Fte3UpH/D6XFt6q7MF+pAFVlrTUraSSy3lfLcx6s2zeJr86kvetNqFy1jbOYoowPbLlfiQN0gjP+oR1P2R+B0DRNDhtIUggQRxoMBR/Ek9ST1JO5qH7OND9m0+EN+dlHtM7H4mlm99s+oyF/Zqz19BsLKnZ0lThrzfV/mhW1KjnLLFKUqcaxSlKAUxSlAUvinsj0++yzRd1Kf8ANhwjZ8yMcrfUZ9ayrVOxjUtOlFxYS99yHmVo/cnHzQnDDwwCc+VfRNKAxHsq4buL/UJdT1BW54m5I1ZSn5UKBkKegjXGP0jnqDW1QwKgwqhRktgAAZYlicDxLEk+ZJr2UoBXJq2ppbwSTSHCRI0jH0UZ29fADzrrrMu2nVcpb2Kn8+/ezY/0YcHB/Wcr+6a8k0llmcIOclFasoFvcyTvLdTfnbhu8YfdTokY9FTAropSqScnJts7ilSVKChHRClKVibTls742MhcZNs5zKg37pj/AJqj7v3h9akOJeLAEWO1dXklGQ6kMsaZwXyPHOQB57+G8Nr10VjEafnJT3a+gPxN8gv86j04ZCZ7qV0zjPwsDj0Iq2tq73MSOU2lawVb/wA/ivE/VvAEUKP/AHJ8SfU16rxIwMyBceoBOfIeJNJbW5VkVTHK0jrEi4KuzucAbbVt3BHZTDZlZ7gi4uhuHI/JRHyjU9D+md/lUvfTXAqnBxeGUPgXsdluJI7mcPaRIwkijUlbh2ByGI6RDI8ub5bGt3FeaVgBSlKAUpSgKJ2lIEn0ufxW8MGfS4iZT+JUVn835KKVjt7JrYl+SSMufpiStE7WR/hbd/uX9q//AHmP61Rdbs+Y67D5xwXSj1WLmJ/eirmtqpK4i30WfLfSfpNkqj3fzp/BPdpn/wBNmX7zRR/vTIKrXG35zVf+osYj8nl3x9Km+LbwTadat17+azP77o9QXF27a033RYf7SG/CqHZsd1QT5S/zpIk1eOfL6M3lFwAB4bV5rwpyAfrXmvoZWClKUApSlAKUpQClKUApSlAKwrjK97/V7t85WBY7RPTA7x/97Gt1NfOVrN3klzL1726nk/GQj+QqNcyxTLPZcN64T6Jv6fU6aUpVUdaKUqN1+5KxcifHKwiX05up+i5rKMd54NdSoqcHN8jlsm76Z5/srmKH5A+831O3yqTr121uERUXooCj6V4u7gRoznoqlvwFWGOSOYlJyblLVlo7K9E9p1B7hhmOzHInkbiQbn15U/AsDW1VVOy/QvZdNgVh+UkHtEvnzy+/v6hSq/s1a6lpYWCslLeeRSlK9MRSlKAUpSgKP2qtmKyiHWTULcY9ELOx+gWq3eSomryLKyolxYAZZgoLLKycuSevKxqJ4s0wT61dCWeaJ4+5a3VJGQlTCA0iZz4gg8uOh9a5rvs+t5TzSyXMpAwDJMWI+pWqq92XK8qKW9hbrXjxec+iNsK6prGBZ3wfTtJjLKWW/hiYZGcQvIM/LCivdrqc0Wvn/qB+7Chribsvs/KUftj+q1H6l2bxQxvJHM4VQXZJOZo2CjOD3XK2Plk1qexGp70Z886f3qfXwwe/qU1jH5jB9G2p9xf1R/KvbVf4D4l9vsILnkCFwVZAcgMjFDj0JXI9DVgq6NIpSlAKUpQClKUApSlAKUpQHg181cOn/DqfNpCfn3jV9Kmvm3RI+WIr92WVPwlaol33F5lxsf8Arvy+qO+lKVWHUCoe8968jHgkTSfVm5P5Cpioe6GL1D9+Bl+qvzfyNbqHeIG0M+5+K/c769E1n38lvb/69zDCf1S4Lf7Qa99dXD2P7z0/PT2j+Pdtj+NTod5HP1O4z6CUV5rwK81KK4UpSgFKqfaJxt/d1sDGokuZW7u3hOTzN4kgHJVR1x4kDIzWe2vFup3EzxXF2bWQASLDDHDyGMjqruGY4OQd9q9SyeN4NuzSseYXuPd1K6B8MiEjPhkcm49KunAnGRu1eG4AS7gA71R8LqdhMnmjf7Tt5V64tBNMonE7yNrzidRLyQqbcxnK28Zz+cB6SMfHfZhjbpJ1E8fwiLWu/ucwRciCCZF5Y5iF94TSDqwIwFOPdA+vXDrED/DNE3ykQ/yNbYaGEtTrrw+cHGM42z0z4ZrwJQehB+ory7gDJIA8zsKzMSQ7F5+SC5tnGLiKdpZsY7tu/wDeV0wBhSq4x4EHzwNGrJ+yMn2++MDGW2dUZ5m3xcBjiJX+2oRicb8u3nvrFRnqbUKUpXh6KUpQClKUApSlAKUpQA187CPkuL2P7l7cL9C/MP4GvomsJ4utu61e9XGBJ3VyvqGTkY/vqajXSzTLPZct24S6p/c4aUpVUdaKiuIIiFSVRloW58eJQ7MPw3+lStKyjLdeTXVpqrBwfM44ZgyhlOQRkH0Neq7uGiMc6DL28sdwo8+7bJH1XNcklnJbEmJTJCTkxj40J6lPMfo177XVopPhcZ8VOzD0wasIyT7UTma1KUG4T4fnI+kNN1BJ4o5YmDRyKHRh4qwyK6awbg/jSXSyU5GmsmJYxr+dgJ3JjzsyHqU+oxvnX9J4ytLmD2iK4jMQPKzMeTlbGeVufHKcHoalpp6FXKLi8MmqiOKuI47G1luJCPcX3VJPvyHZUGATlmwOm258KrWs9sllHlbfnvJOnLCMpn1kPugeo5qznWNVuL+ZZrsqAhzDbpvFH+kSfjf9Lw8K11KsYLiSba0qXEsRXDqSOgXJvCb6d+9uHyh2wsAB/Mov2QPE9TnJ610a9pBmVWjPJPEeeF/JvFT+iw2Iqt2177Jcd7/kykJN5I3RZf6N+NXipNGpGpDKI91Qlb1XCXw8UR+iauLiPmxyOpKSxnqkg6r8vEHxFNStJA0dxbkJcwnmjY/C4+1E/mjDb0O9cGt2rQSe2QgkgBbiMf5kQ+0B99Oo8xkVN21ysiK6EMrAMpHQg1t14Mjl20jVYNWsGyvuyK0E8TfHG+OVkPqM5B+Rr5N1jSXtriWBx78UjRt81OM/I4z9a3GPUH0659sjBaJsLexDqyDpMo++nj5rn51rlnPHKiyxlWV1Dq69GDDYg+oqO1hmxPJ8WRWUjfCjnx2Vj/IVpvY72btd3LS3kTezwj4JAwEkjDYYOMhR7x9eXzNfRuK814enps7NIkVIkWNFGFRAFUD0A2Fe6lKAUpSgFKUoBSlKAUpSgFKUoBWUdsum93cWl4PhPNZyny5jzxn5c3MPrWr1F8TaDHe2stvIPdkQjPirDdWHqGAP0rGUd5NM2UqjpzU1yMPpXJp0jgNFMCs8J7qZTswYePqCNwehrrqklFxeGdzTqKpFTjoxSlK8MxXDf6JDNu6An7w2b8R1+td1K9Ta4oxnCM1iSyiAPBUHnJjy5hj+VdVtwvbp/l836xLfwO38KlaVm6s3zNEbShF5UF8jwiADAAA8hsPwFeaUrWST8yxBlKsMgggjzBrr4R1Mrm1lOXjGYmPV4eg/aX4T6Yrmrk1C3Y8skRxNEeeM+Z8UPow2NSrWt7qfHRlbtGz/AFFPMe8tPsXqq3H/AICfl6Wk7e75QTN9n0Rz08Aal9G1VbmFZV2zsynqrDZlPqD/AEqv8Y8QqVe1jVZHYcshO8cQPn5v4geHWr1vhk4zHItpFeeCdb/u+4FpIf8ACTsfZWPSGZtzAfJHOSvrkeOazWDUrtAAt0+AAMOkb9NvEZ/jX51PiC6kjMUnczd5hFTu3EjPn3eUI2ebOCMCsJNNHq4H1BSoDgX2v2GEXwAuAuG3yxA+Etjbn5cZwTv+FT9aTYKUpQClKUApSlAKUpQClKUApSlAKUpQFD7Rez43X+KtcLdouMHZJ0H+W3k33W8Oh2wRl9rec5ZSrJIh5ZInGHRvIg/zr6Mqq8Zdndvf4c5huFGEuI8c4H3WHR19D9CKj1qCqceZYWd9K2eNY9PsZLSvZrei3lgT7XEXiHS6hBaLHm6j3oz8xjyrnt7lJBzIwYeYINVs6coao6ihc0q6zB/DmeylKVrJApSlAKUr8SzKgyxCjzJAH8aBvB+6VFScRxk4iDTN5IDy/VjsK9D280/55u7T/SjO59Gf+grdGjJ68CDVvqUNHl+H3PVJqMwkmWybaQDvW6Ksg2yjffK7EgevWvRBYXCDCxxefxtknzJxuamooljTAAVVHoAK6dC0i51BuWzT3AcPdOCIE8+Xxkb0HpnarGEpJKK5HN1lCUnOXDPQrqG4MscIhVpZWCRqr5JJ8SMZCjqT4AGt14C7M47D8tKRNdkYaXHuxg/YjB+EeHN1PpnFd3BnZ/b6epK5lncflLh8d43oPuL+iPTJNWit+XzITxngKUpQ8FKUoBSlKAUpSgFKUoBSlKAUpSgFKUoBSlKA8EVUNc7KLC5YuIjBKf8ANtz3TfMge4fqtXClD1NrijI77sfvI8+z3kco8FuIypx+vHnPz5aiJ+CtVTrZpJ6xTx/yk5TW5UrS6FN8iZC/uIaT+fH9zAzoOojrp0/0aEj8eauTVNJ1ONOYadKB57SEevJES1fQteRWKtqa5Gx7TuWsb3oj5Va+JYrNdNEfGMIYSPTLDNfqOKyByXRz5u/Of4n+lfQ3Gv5ofWseT8/+wP51mqSWhHlczl3uPnkiIdXhJCRkuegSJGc/QKKndN4S1G5x3VoYVP8AmXJ7oD15Blz+FbBwd+ZPzqdHjXqpowdeT0M40HsXhUh76U3Tg5EeOS3U/qA5f9o49K0WC3VFCooVVGFVQAoA8ABsBXspWzQ1Nt6ilKUP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0" name="AutoShape 4" descr="data:image/jpeg;base64,/9j/4AAQSkZJRgABAQAAAQABAAD/2wCEAAkGBhQSERQUExQWFRUWFRgSFRUYGRUYFBgXFxcaGB4YHxwZHSYgHB0kGRcaHy8hJScpLCwsGh4xNTAqNScrLCkBCQoKDgwOGg8PGjQlHyUvLDQtLCwsKiwwKiwqKi0sLCksLCwsLSwsLSksLCwsLSwsLDQtLCksKSwpNCwpKSoyLP/AABEIAMkA+gMBIgACEQEDEQH/xAAcAAEAAwEAAwEAAAAAAAAAAAAABQYHBAEDCAL/xABLEAACAQMCAwUFAwkGAggHAAABAgMABBEFIQYSMQcTQVFhFCIycYFCUpEjM2JygpKhscEIFSRDU6I08GNzk6Oy0dLhFyU1RFSUwv/EABsBAQACAwEBAAAAAAAAAAAAAAAEBQIDBgEH/8QANBEAAgEDAQUFBwMFAQAAAAAAAAECAwQRMQUSIUFRIjJhcaEGE4GRwdHwFLHhM2LC0vEj/9oADAMBAAIRAxEAPwDcaUpQClKUApSlAKUpQCvXPOqKWdgqqCzMxAUAbkknYAConiLjKzsQDdTpFzfCp5mcjzCICxHrjFUbtA4wGoWXs2nQtei6/Jd5G3KInBDgOpHMpwuff5VIB32NAakTWW9lnC2pWl/eG7ctC4JBMgcSSGQESBckj3ebOQOoHhtXOyie51C4QT6hNHJYYVLUKo5o1HISxJ9/7jZUkZG4ztI9qOstpmt2V8ueSSEwzKPtoj++PmFdSPVRQGkcY8Xw6bbGefJGQiIuOZ3OcKM7dAST4AGqJpvbjK8kIl0u4jinZUikUs/MWOByho1D/Rvxrv7ZeGpNS06KS0/KmNhOqruZI2QjK+ZwQQPEZxvgVnfA/bRcWRS2vkMkMZEeSvLPCF2H6wUeBHN6+FAWfj/tYvtK1GSHkhlgZUli51ZX5GGCOZWHR1Ybg9KlNN7Y57m3EtrpslwUQtccsgWOM5OEUlMyNygMQBtzAb1C/wBorSFkgtL2PBAJhLDxSQc6H5ZVv3qsnYIB/dCYAB76Xm9Tkbn6YH0FAcbdv1s1sjQwyPdSP3S2vjzbb84G6ksAMDJO2Bua97dqtzZXEUWrWa26TDKTRyB0XcAhhv8ADkZwcjrg5rJezCxH9/28ZHwTynB840kYfUFRV5/tJamvLaW+Mvl5ifELgIPxOf3aA21TkZqM4k4jhsbd7ickIgHQZZiTgKo8ST/74Fezh6EpaW6t1WCJT8wig1mnb1rttJp7QJcxGZJo3MSupfbmUggdCObOD5UB+tL7f45mc+w3Pcx7vLHiTkX7zgABR+1Wn6XqkdxEk0Lh45F5kYdCPruDnYg7ggisL4I7S7Sx0hbaONpbyTvQYljOGkd2VeY/aHJy7Lk4GK0jsf0l7bTIoZGHeBpGdAwYxlnJ7s4OzDxHgSRQF2pSqnxNx+kEvs1tGbq7Iz3KEBYwftSudkHp16dM5rGc4wTlJ4SPUs6FsrlvNVhi/Oyxx/ruq/8AiIrPJNJvrre9vXRT/wDb2hMMQ9DJ+cf6kV5tez6wj6WsbHxaTMjE+eZCa56v7R2lN4hmXlp6kmNrN68C4HjrTxsb60//AGIP/XXfZa1BN+amik/UdH/8JNU8cM2n/wCLb/8AYxf+muK74BsJOtrEp+8g7th65jwajR9qKOe1Tfo/sZuzl1NKpWZRaffWXvWV00yDra3ZLqR5JL8aHHQHI86tPCnG8V7zRlWguY/zttJ+cX9IHo6eTDzGcZFX1ntC3vFmlLj05r4EadKUO8iyUpSpxrFKUoBSlKAUpVQ487TLfSwolWR5HBKIqkAgeJdvdAz1wSRkbUBabu8SJGkkdURRlnYhVUeZJ2FQ2k8d2V1zi3uI5WjBZlBIbC9SAwBI9RkViydoT69fWdncxrFbG5LtGjN+UAXKo5O53DDIxnn6AgGvf2v8HrpU9tfWA7kF+VgueVZAMjAPg68wK9PdPnQEb2e6paX2pXdzqxjbMTSp3zfkl95RygE78qHCr5A4Ga/fZ/N3WultMWeayaTu3IRuURP4tnoEY5BbBIX1IrPrV+5linaFZIufnCOMxOFb3oyfToR13B8Rnfo+3HTY7RfZo373lxHaLEVw56LlRyYz4rk+QztQGf8AaTHLpGu+1W/u94RdJ9082RIh8wWDZHkwru7YOOrLU7K1aCT8uj87RFWDIrLhgWI5SQ4XoTkb1o2q8DNrOnW/94L7PdqvNzR78hbqCp8GAUlc7Eddt43Rf7P2nw+9O0twRueZu7j236Jv+LUBTuB+Obp9Du7aDvTc2ojeBo1Zn7ppkyNgc8vvbH7J6YBqK1O71TXO5t5LJe8V/wDiu5eNgMcpDufdC75IA6gYGdq+h9Egt0iAtREIhsO55O7z4/BtmpCgKjxXwd3+jvYp77pbokROAWeEKU3OwyUA+tcnY9w1cWOnmG6QI/fO4UMre6wTG6kjqDV4NY32eaZqset3LXIm7g96ZHfn7l8n8mYyfdJ6YC9FyNulARfBfBN3b8R97JbyLD3t0yy8uYyrLJy+8MgZDDY/KuPtT4O1G91V5BaytBlIY2UBh3a4Bb3SSAWLNuPGtT7SO0AaZbpIgSV2mWIqW+FSGZmwNzshA6bsPkZqy4us5phDFcxSSlS/Ijqzcoxnp069DvQEB2w6nLb6RO0GVY8kZZdiiO4UkeW3u+nNWU9k/ZHHqMD3Ny7iPmaOJEIBJUbuTjoCcADxB+v0Lf2KTRPFKoeN1KOp6FTsRWZRdmuo6ezjSb1BA7c3s9wMhTt0blbOw64U7DOetARnYhJFZxaklwiJLZylpZSq84QKykc3XlBiY4z9r1qL7E9He81O41JwQivIw3OGmmJPL+lyoxPzK1zXnZ7fTaqsN/cJF7erPI1vnkk9nAPIVwo5sANuCMnO5rc9E0OGxt0hhUJFGPr5lmPiSdyaAgePOJ5Yu7s7Qj2u4B5WO4giHxTsPToo8T54weLQNAjtIuSPJJPPJI28krnq7nxJP4VF8Iubl7jUX+K5kKw56rbRErGvpnBY+exqzV8829tGVes6EX2Y+r5/LQs7akox3nqxSlK5slilKUAqE4j4fM3LNA3dXcPvQTDqD/pt5xtuCD5/MGbpW6hXnQmqlN4aMZRUlhnZwXxQL62EhXu5UYw3EXjHMmzL8vEHyI9an6zWCb2LV4pBtDfj2aUeAuEBMT/NlylaVX1Wxuo3VCNZc/R8ymqQ3JOIpSlTDAUpVSbtX0wT9x7ZHz55c4fu8+XeY5PrnHrQEP2n9oCwZsrc3BvJE5h7Mqu8Y6jIOeo8F3xvkbZxLhri7lnki1IPcW07BbhZCzSI42Eyk+8rr023IyPKtBuuKBpfE9zLcj8jdRoBL15UZU5XHiVDRlSB4DO+AKnO2HgCC9tHv4ComiiMpdSCk0SjmOSNiQu6t49D4YAzPjTszn0xku7RzNa5WWK4T449wyFuX6YcbHbpnFaBBxIvEOi3EDAC9ijEhjA3Z4/eV0Hk+ChHgWx4jMJ2H9oXKw0263jkyLct0UtuYjn7LZOPU4+0MavoHZ3Y2U8lxbwhJJM75JCA9VQHZAeu3njptQFF7Gez25hgl9ujT2ecK62sqB2DjpIQ2yHlOMdTtnGN9K03hS0t25oLWCJvvJGit+IGala9EN9G7OiurNGQsigglCVDAEeGVINAe+orinTvaLK5h5xH3sLx852VeZSMn08/So/XO0SytbU3LTo6ZZEEZV2kddiigHcg9T0GxJrBOOO2CbUrZ4GQRKZxIApODEFIEbH7RD4bPQnwGBQGo9i/B9xp3tUVy8fM5RkhSQOQF5gZCB0Dcyj9nfwq0doXG6aXaGZhzux7uKPOOZyCd/JQBkn5DxFYdfalfWDabqkicsjxd02Tnv44wOUyeReFlG+/5MN16TvbrqyXtlp13AeaFjKPVXZUPK3kw5GGPQ0B38M6VrGswG9fUntVYsII4wVQ8pwSQjDC5BAzzE4z85Lini2Sw4jtleV/ZpoI0dCx7tS7PGHx0BDopJ8s+dTvYhqay6PAqn3ojJC48iHLD8VdT9azz+0lb4urR/vQsn7j5/8A7oDv7Y+zS1t7a5vo+fvZJ0YgsO7XvG94BQPFjncmpnss4Ws59OiureNYb0RyQ9+pcskwVo+cqzFTkENgjHvdK4+IuIf7x4TeYnMiCJJfPvI5o1JPzBD/ALVQHYNx1Dae0W1zKsSPiaNnOE5wOV1yfErykfqmgKzo3F16urW/tlxM5iu0jkR3Yqv5TkccueUYBPhWwduHGcljaQrbyGOaWXZlxkJGOZuvmxQfIms77eOHe4vY72L83cqHyOglQDf9peVvUhqie2Tij26/QIcpHBEqgb5aRRI31y4X9mgLDwX2r3d7d2sM9rHdypIWikUtDIhKlWc8uUKhCSRygfwrXe0jUTBpV442PcsinxzJ+TH1y9QHY/2cjTrfvZl/xUyjn8406iIevQt64H2RUh2vH/5XIPBprZT8vaI//KvJPCyD8aPYiC3hiHSONI/3VA/nXZXk/wBa8V8blJybk+ZerghSlKxPRSlKAUpSgK9x9alrGV02kg5bqM+IeFg+fwBH1rQtNvlnhimU+7LGkq/J1DD+BqsXkAeN0O4ZGUj9YEf1rK9E7Q2itoI+YDkhjTHN91AP6V3XsvVbpVKfRp/NfwV14u0mfQtRycR2xmaEXEPeoeVou8TvAcZ+HOfGpGvl7tT4IktNRZ5nYwXMrSLccvNy87ZZWA+0ueg6jBHkOtIRuPaqt22nPHZI7yyssJ5PiWNs8x9BgcpPk1ZN2p9ntjptnbJGZGvHbGckiQADnJXooBIChd98b7moC/l1jRmXE8qxNgxSI5ktZBjIK82U3G+CAfSuZ+065lvrW8uVSZrb4VwEDDJOTgYDZOcgeAoD06frKSotlqXeKkRKQzhSZrU5wUKnd4sjdNiuPdxuDedB7G7maEcmqIdPf3z3TSlGCk5PIcICCN8nYjfpX4s9GtuItVklSKWKE2qmeRcDludhsSMNttuBzcrHA61ultpEUdutuihYlj7kKPucvLj8KAxTjHRbSbVdKh010eVO7SVomDhYoDHyOzLtzKitnxwq+lbxVc4R4AtNNUi2jwzDDyueaVh5Z8B6AAVNajfLDFJK/wAMaNI36qKWP8BQHo1fXre1AM8qR8xwoZgGY+Sg7sfQV82cYalcS3N/e2sVzb2zyLa3OWKsWI3Vh9nPLuu/KWAz7wFWjs1sItevr251Ad6yCPuoSzBEVy+w5SDhQoA9WJO5zW36lpMc8MkMqho5FKOD4gjHXrn165AoDN+EuEtH1LSjDbIQDguzEG6im5cBmJ+vQBSM4HliHGfBc+m3BhmGQcmOQfBIn3h6+Y6g/QmW1GK74e1NhE5BXdGI9yaFjtzDxBxgjwYHByAauq9qNvrcsdjeWojilHIsqsXkjuDsrqeUcq+GMHrvtmgJjXSmrcLrKm8lvGrkeKyW68sg+sfMw9CtZZwPqCzBtNuC3cXLqY2ALGG5GyShfEH4GHipztitn7K+zm605ruOeSN7aU8qIMkvjbvCOiZQ8pXcnA8AM2bhDs7s9NX8hHmQ7NM+GlPpnHuj0UAUBk/DPBGvaRcP7JHHNG+zDvE7lwOjEMyspGeu3j1Fd/E3ZZrGqSRy3c9snUCJS/JCu3QAHmYnrueg36AbfSgKHwb2UR2VncWskz3CXIxIpARBsVyoBJBwRvn7K+VU2+/s4xIHf29kjUFsvEp5VAySxEi5wB1wK26vy6AgggEEYIPQg+FAfP8A2ldpFjPp6WEIe5eMRAXOO7jDRAKXUNljkcwxsMN1NdnYh2ZMXXULtCAuDbIw3Y/6xB8B9nzO/gCbHwl2FW9tdST3BEwErG3i6oqc2VL5+NsY26DHj4anQCqh2twltIusdUCS/wDZSo5/gpq31y6pYLPDLC/wyxtE36rqVP8AA0BW4ZQyhhuGAYfIjP8AWv3Vd4Fu2Nr3Ev561ZrSUesXuqfkU5Tn51Yq+P3FF0KsqUuTaLyEt6KYpUBxfxObFYZO6MiPMInC7yDmViOUeJyOlVh+1XmvCIFWW2SJ3bAYSkrCZS+491VICEHxJqRQ2fXrw34R4Ybz5cvMxlVjF4Zo1KyTS+1G6mns+cRxRvKFdcECVJJDHlS2cd3jc5G/Xyr86L2i3veSRsvevLdxQo+M28RZyrRgqfeHKAV3+83zmPYdzHOccPHxx6av78DX+oga7SlKpCQeu5lCozHoqlj9BmsZ0ngGSWCKTl+ONH6n7Sg/1rSePLtls2ij3luWWziHiXmPKfwXmP0rQNM01IIYoVHuxRpEvToihR/AV3XsvScaVSo+bS+X/SuvJdpIwq/7e74XsqQRRtF3pjiikRhJgHlGSGUhjjOD0JxXfr/aulzbvbapplxErj4lzzKw6OolVcMDv19NwTU72t9kYvA11aKBcgZdBsJwP5SeR8eh8DWb8E9sV3p5EFwGngU8hjckSx42IVjvt9xttse7XWkIuvYvxZDdQyaXc8syoGNv3ijEsOd0KnO6/EBk4BOPhzXt4g/s+RG4jltH5Iu9QywOSQE5hzGNtz8Ofdb8fCr5wjren3w9otBEZAMN7iLOmeoYY5hnzzg+BNWegPXBbqgwihR5KAB+Ar2VS+PeKLyC3abTlt7kRFluFJZ3jK9Tyowzy78yncdcdccHAXbLbahyxS4t7k7cjH8m5/QY+J+6d/Lm60B6+13j2azENpZ/8VckBW2yiluQEZ25mY4BPTBPlWa8Y6XremRmSa7knhmUxSkSPLEO8UqUZZBtnJAYDywQakf7RVjIl7a3K5CmERqw8HikZ+vgcSAj5Hypw/ey8TXEcV5OkUNuis0CHElw+MNIB/M/ZBwBuTQFB4A40fTLxZ1HMhHdyx5xzxkjPyIIBB8x5E19JwdqOmtbm4F3EFC8xQsBMP0e7PvFvDABz4VS+2nQ9Ot7GEdwomVlhtkjPJJyc2WGwPMMZ3YH3mHiTmQ4a7BrGEpLMJZmwG7qVkMatscEIo58Hbc4PlQHbZ6ZBxFYRzXlq8J5m7pg2H5dvfRsfA3kw6jO+xqe4T7PrPTh/h4gHOxlf3pT6cx6D0XA9KsaIAAAMAbADoBRjQHmozXeJbazTvLmZIl8OY+83oqj3mPoAaz277Tri9eWPTxHDHG5ie4kKySkjxSNTygbbMxIPlUSvDELF3n5rmVwVeWY87kHwGdlG+wXGKzUGzFySLx/8X9M8bhl9WguQPxMdS2lcdWNywSG7hd2+FA4Dn5KcE/hWQWV+9jKtvOxMDe7bTk9P+hc+Y8G/wCRNajo0U68rqM9Q4wsisOjKw3BBr3cPN42KlZtwh2gPDKllqLe83u2130SYeCP4LL69G+eC2k1r0MxSlKAUpSgM644sjY3Q1JATBIFhvlAzgDaO4wOvLnlb0xUxHIGAKkEEAgjcEHcEHxGKtNxArqyOAysCrKRlSCMEEeIIrMbeBtKuVs5CTaTMfYpWOe7Y7m2Yn8UJ6jb5cp7QbL97H9TSXaWq6rr5r9vIm21bd7LPPaPGfYJJF+KF4rhfnHIpP8AtzXuv+CbG6PevboWf3iyl0LBh4mNhzbedSetWPfW80X+pE8f7ykfzNcHA973un2r9T3KofnH+TP8Vrk4VakLdSpyacZPR47yX+rJjinPD6EbZ9mlupQSvLcRxBlhhlKtFGH64AUZPqa8arYot9pttEiJHG012yIoVRyJyqcD9NutW+qtp/5XWLl/C3tobcfrSsZW+uAB+FbKVzVquU6km92L9eznHXMsnkoRWElzLTQmlVe7lk1SdrK1YrAh5b25XoB428Z6F2GxP2Rn5VosrKpeVVTp/F9F1MqlRU1lnXwlbf3hfG9Iza2vPDaeUsx2kmHmoHuKfr1FaRXPp+nxwRJFEoSNFCIo6ADwror6nbW8LelGlDRfnqU8pOTyxWU9rvZILwNdWigXI3kQYAmA8fLvB5+PQ74rVqVvMTH+zDsUa0kS6u5GWZd1hiYgL6O6n3/VR7vmWG1XHtO41Gm2LyAjvn/JQL+mR8WPJR73zwPGrfXzt256RqMt200kDm1jHJCye+ip1LNy7qzHc5A8Bk4oCR7BuDrh5TqEkkkcR5gqhiPaGyQWf7yA569W+Rzz9q/Z1btcSvp7IZ0XvbmyUjnCn3u8RfluUHTII64qkcF9pV3pmRCweJgcwyZMYYjZxvlTny6+OfDSuw/Qra5kkv5pxcXvOzmM5DRFifyhB+ItnZh7ozjr0AoWldpBktvYtSVrm1OOV8j2mAjoyMfixn4W8Ns42qR0rscmusTadeW80QIw/NJFKh8mQKSjD5129vHDFrBdxNbDlnuMvJAgyu5wJAB0ZmyMAbkE7HrOf2dOFmHf3r5AP+HjGSAcEM7EeOPdUevN5UBY+CuxpbeZbq+mN3cLgpksY0I6HL+85HUZwB5Zwa02lKA8E1jPH/HDX8j2lq5W0QlJ5lODOw6xIR/ljxP2vl1sHazxayKthbtyzTqWmcdYoOhI8mfdR6Z9DWfW9usahFGFUYAqLcVtxbq1LbZ1l7578+6vVnKbZoGWa2ADoOUx9Flj+4fXyPnVx0nVUuIlkjOx2IPxKw6qw8CKrlcgme1lM8QLKfz8Q+2o+2v6Y/iKwtLnde5LQmbT2fvr3tJcea6lx1LTo542ilXmRhgjx+YPgR4Gq5pGqvZyrZ3TZU7W1wdg6+CN5MNh+HmDVms7xJUWSNgyMOZSPEf8+Fc2t6LHdQtFKNjuCPiVvBh6/wA+lWzXNHLns1XSo7iJopV5lP4g+DA+BFd3AHGsltMunX783N7tndHpKOgic/fGwHn08iaJofF/szSWt4/N3J5FuFDOpA+y3KCQwH/kdxkzV5fWN7EYjNEwO499VdW8GXmwQwrBpSMllG50qg9n/GblhY3jZuFXMM32bmMeIP8AqAfEvU9d96v1aTYKUpQCoribh6O9tpLeX4XGzD4kcbq6+qnf+HjUrSgMy4b1mU28qzDNzaM8Mw6c7xjKuD5OuDn1NQHZnq0oK27oixyQvfwcrMxCSTEFCSANi3gP57WbWLYQa2fBL61yfWW3PKf+6YfhVK4SYxtpLHwN7YP+yzMg/wBtcHeWcKM69JLg8NeHZnLh5NNfEsYTclF/mqL/AMR6g0FpcSpjmjhkkXO45lUkZHjviq5wlqFwLx4p1gLS2sd60kSOjsWIjAcEkEgAjYDpUl2hy8umXZ/6Ij95gv8AWoaa9Fte3UpH/D6XFt6q7MF+pAFVlrTUraSSy3lfLcx6s2zeJr86kvetNqFy1jbOYoowPbLlfiQN0gjP+oR1P2R+B0DRNDhtIUggQRxoMBR/Ek9ST1JO5qH7OND9m0+EN+dlHtM7H4mlm99s+oyF/Zqz19BsLKnZ0lThrzfV/mhW1KjnLLFKUqcaxSlKAUxSlAUvinsj0++yzRd1Kf8ANhwjZ8yMcrfUZ9ayrVOxjUtOlFxYS99yHmVo/cnHzQnDDwwCc+VfRNKAxHsq4buL/UJdT1BW54m5I1ZSn5UKBkKegjXGP0jnqDW1QwKgwqhRktgAAZYlicDxLEk+ZJr2UoBXJq2ppbwSTSHCRI0jH0UZ29fADzrrrMu2nVcpb2Kn8+/ezY/0YcHB/Wcr+6a8k0llmcIOclFasoFvcyTvLdTfnbhu8YfdTokY9FTAropSqScnJts7ilSVKChHRClKVibTls742MhcZNs5zKg37pj/AJqj7v3h9akOJeLAEWO1dXklGQ6kMsaZwXyPHOQB57+G8Nr10VjEafnJT3a+gPxN8gv86j04ZCZ7qV0zjPwsDj0Iq2tq73MSOU2lawVb/wA/ivE/VvAEUKP/AHJ8SfU16rxIwMyBceoBOfIeJNJbW5VkVTHK0jrEi4KuzucAbbVt3BHZTDZlZ7gi4uhuHI/JRHyjU9D+md/lUvfTXAqnBxeGUPgXsdluJI7mcPaRIwkijUlbh2ByGI6RDI8ub5bGt3FeaVgBSlKAUpSgKJ2lIEn0ufxW8MGfS4iZT+JUVn835KKVjt7JrYl+SSMufpiStE7WR/hbd/uX9q//AHmP61Rdbs+Y67D5xwXSj1WLmJ/eirmtqpK4i30WfLfSfpNkqj3fzp/BPdpn/wBNmX7zRR/vTIKrXG35zVf+osYj8nl3x9Km+LbwTadat17+azP77o9QXF27a033RYf7SG/CqHZsd1QT5S/zpIk1eOfL6M3lFwAB4bV5rwpyAfrXmvoZWClKUApSlAKUpQClKUApSlAKwrjK97/V7t85WBY7RPTA7x/97Gt1NfOVrN3klzL1726nk/GQj+QqNcyxTLPZcN64T6Jv6fU6aUpVUdaKUqN1+5KxcifHKwiX05up+i5rKMd54NdSoqcHN8jlsm76Z5/srmKH5A+831O3yqTr121uERUXooCj6V4u7gRoznoqlvwFWGOSOYlJyblLVlo7K9E9p1B7hhmOzHInkbiQbn15U/AsDW1VVOy/QvZdNgVh+UkHtEvnzy+/v6hSq/s1a6lpYWCslLeeRSlK9MRSlKAUpSgKP2qtmKyiHWTULcY9ELOx+gWq3eSomryLKyolxYAZZgoLLKycuSevKxqJ4s0wT61dCWeaJ4+5a3VJGQlTCA0iZz4gg8uOh9a5rvs+t5TzSyXMpAwDJMWI+pWqq92XK8qKW9hbrXjxec+iNsK6prGBZ3wfTtJjLKWW/hiYZGcQvIM/LCivdrqc0Wvn/qB+7Chribsvs/KUftj+q1H6l2bxQxvJHM4VQXZJOZo2CjOD3XK2Plk1qexGp70Z886f3qfXwwe/qU1jH5jB9G2p9xf1R/KvbVf4D4l9vsILnkCFwVZAcgMjFDj0JXI9DVgq6NIpSlAKUpQClKUApSlAKUpQHg181cOn/DqfNpCfn3jV9Kmvm3RI+WIr92WVPwlaol33F5lxsf8Arvy+qO+lKVWHUCoe8968jHgkTSfVm5P5Cpioe6GL1D9+Bl+qvzfyNbqHeIG0M+5+K/c769E1n38lvb/69zDCf1S4Lf7Qa99dXD2P7z0/PT2j+Pdtj+NTod5HP1O4z6CUV5rwK81KK4UpSgFKqfaJxt/d1sDGokuZW7u3hOTzN4kgHJVR1x4kDIzWe2vFup3EzxXF2bWQASLDDHDyGMjqruGY4OQd9q9SyeN4NuzSseYXuPd1K6B8MiEjPhkcm49KunAnGRu1eG4AS7gA71R8LqdhMnmjf7Tt5V64tBNMonE7yNrzidRLyQqbcxnK28Zz+cB6SMfHfZhjbpJ1E8fwiLWu/ucwRciCCZF5Y5iF94TSDqwIwFOPdA+vXDrED/DNE3ykQ/yNbYaGEtTrrw+cHGM42z0z4ZrwJQehB+ory7gDJIA8zsKzMSQ7F5+SC5tnGLiKdpZsY7tu/wDeV0wBhSq4x4EHzwNGrJ+yMn2++MDGW2dUZ5m3xcBjiJX+2oRicb8u3nvrFRnqbUKUpXh6KUpQClKUApSlAKUpQA187CPkuL2P7l7cL9C/MP4GvomsJ4utu61e9XGBJ3VyvqGTkY/vqajXSzTLPZct24S6p/c4aUpVUdaKiuIIiFSVRloW58eJQ7MPw3+lStKyjLdeTXVpqrBwfM44ZgyhlOQRkH0Neq7uGiMc6DL28sdwo8+7bJH1XNcklnJbEmJTJCTkxj40J6lPMfo177XVopPhcZ8VOzD0wasIyT7UTma1KUG4T4fnI+kNN1BJ4o5YmDRyKHRh4qwyK6awbg/jSXSyU5GmsmJYxr+dgJ3JjzsyHqU+oxvnX9J4ytLmD2iK4jMQPKzMeTlbGeVufHKcHoalpp6FXKLi8MmqiOKuI47G1luJCPcX3VJPvyHZUGATlmwOm258KrWs9sllHlbfnvJOnLCMpn1kPugeo5qznWNVuL+ZZrsqAhzDbpvFH+kSfjf9Lw8K11KsYLiSba0qXEsRXDqSOgXJvCb6d+9uHyh2wsAB/Mov2QPE9TnJ610a9pBmVWjPJPEeeF/JvFT+iw2Iqt2177Jcd7/kykJN5I3RZf6N+NXipNGpGpDKI91Qlb1XCXw8UR+iauLiPmxyOpKSxnqkg6r8vEHxFNStJA0dxbkJcwnmjY/C4+1E/mjDb0O9cGt2rQSe2QgkgBbiMf5kQ+0B99Oo8xkVN21ysiK6EMrAMpHQg1t14Mjl20jVYNWsGyvuyK0E8TfHG+OVkPqM5B+Rr5N1jSXtriWBx78UjRt81OM/I4z9a3GPUH0659sjBaJsLexDqyDpMo++nj5rn51rlnPHKiyxlWV1Dq69GDDYg+oqO1hmxPJ8WRWUjfCjnx2Vj/IVpvY72btd3LS3kTezwj4JAwEkjDYYOMhR7x9eXzNfRuK814enps7NIkVIkWNFGFRAFUD0A2Fe6lKAUpSgFKUoBSlKAUpSgFKUoBWUdsum93cWl4PhPNZyny5jzxn5c3MPrWr1F8TaDHe2stvIPdkQjPirDdWHqGAP0rGUd5NM2UqjpzU1yMPpXJp0jgNFMCs8J7qZTswYePqCNwehrrqklFxeGdzTqKpFTjoxSlK8MxXDf6JDNu6An7w2b8R1+td1K9Ta4oxnCM1iSyiAPBUHnJjy5hj+VdVtwvbp/l836xLfwO38KlaVm6s3zNEbShF5UF8jwiADAAA8hsPwFeaUrWST8yxBlKsMgggjzBrr4R1Mrm1lOXjGYmPV4eg/aX4T6Yrmrk1C3Y8skRxNEeeM+Z8UPow2NSrWt7qfHRlbtGz/AFFPMe8tPsXqq3H/AICfl6Wk7e75QTN9n0Rz08Aal9G1VbmFZV2zsynqrDZlPqD/AEqv8Y8QqVe1jVZHYcshO8cQPn5v4geHWr1vhk4zHItpFeeCdb/u+4FpIf8ACTsfZWPSGZtzAfJHOSvrkeOazWDUrtAAt0+AAMOkb9NvEZ/jX51PiC6kjMUnczd5hFTu3EjPn3eUI2ebOCMCsJNNHq4H1BSoDgX2v2GEXwAuAuG3yxA+Etjbn5cZwTv+FT9aTYKUpQClKUApSlAKUpQClKUApSlAKUpQFD7Rez43X+KtcLdouMHZJ0H+W3k33W8Oh2wRl9rec5ZSrJIh5ZInGHRvIg/zr6Mqq8Zdndvf4c5huFGEuI8c4H3WHR19D9CKj1qCqceZYWd9K2eNY9PsZLSvZrei3lgT7XEXiHS6hBaLHm6j3oz8xjyrnt7lJBzIwYeYINVs6coao6ihc0q6zB/DmeylKVrJApSlAKUr8SzKgyxCjzJAH8aBvB+6VFScRxk4iDTN5IDy/VjsK9D280/55u7T/SjO59Gf+grdGjJ68CDVvqUNHl+H3PVJqMwkmWybaQDvW6Ksg2yjffK7EgevWvRBYXCDCxxefxtknzJxuamooljTAAVVHoAK6dC0i51BuWzT3AcPdOCIE8+Xxkb0HpnarGEpJKK5HN1lCUnOXDPQrqG4MscIhVpZWCRqr5JJ8SMZCjqT4AGt14C7M47D8tKRNdkYaXHuxg/YjB+EeHN1PpnFd3BnZ/b6epK5lncflLh8d43oPuL+iPTJNWit+XzITxngKUpQ8FKUoBSlKAUpSgFKUoBSlKAUpSgFKUoBSlKA8EVUNc7KLC5YuIjBKf8ANtz3TfMge4fqtXClD1NrijI77sfvI8+z3kco8FuIypx+vHnPz5aiJ+CtVTrZpJ6xTx/yk5TW5UrS6FN8iZC/uIaT+fH9zAzoOojrp0/0aEj8eauTVNJ1ONOYadKB57SEevJES1fQteRWKtqa5Gx7TuWsb3oj5Va+JYrNdNEfGMIYSPTLDNfqOKyByXRz5u/Of4n+lfQ3Gv5ofWseT8/+wP51mqSWhHlczl3uPnkiIdXhJCRkuegSJGc/QKKndN4S1G5x3VoYVP8AmXJ7oD15Blz+FbBwd+ZPzqdHjXqpowdeT0M40HsXhUh76U3Tg5EeOS3U/qA5f9o49K0WC3VFCooVVGFVQAoA8ABsBXspWzQ1Nt6ilKUP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9462" name="AutoShape 6" descr="data:image/jpeg;base64,/9j/4AAQSkZJRgABAQAAAQABAAD/2wCEAAkGBhQSERQUExQWFRUWFRgSFRUYGRUYFBgXFxcaGB4YHxwZHSYgHB0kGRcaHy8hJScpLCwsGh4xNTAqNScrLCkBCQoKDgwOGg8PGjQlHyUvLDQtLCwsKiwwKiwqKi0sLCksLCwsLSwsLSksLCwsLSwsLDQtLCksKSwpNCwpKSoyLP/AABEIAMkA+gMBIgACEQEDEQH/xAAcAAEAAwEAAwEAAAAAAAAAAAAABQYHBAEDCAL/xABLEAACAQMCAwUFAwkGAggHAAABAgMABBEFIQYSMQcTQVFhFCIycYFCUpEjM2JygpKhscEIFSRDU6I08GNzk6Oy0dLhFyU1RFSUwv/EABsBAQACAwEBAAAAAAAAAAAAAAAEBQIDBgEH/8QANBEAAgEDAQUFBwMFAQAAAAAAAAECAwQRMQUSIUFRIjJhcaEGE4GRwdHwFLHhM2LC0vEj/9oADAMBAAIRAxEAPwDcaUpQClKUApSlAKUpQCvXPOqKWdgqqCzMxAUAbkknYAConiLjKzsQDdTpFzfCp5mcjzCICxHrjFUbtA4wGoWXs2nQtei6/Jd5G3KInBDgOpHMpwuff5VIB32NAakTWW9lnC2pWl/eG7ctC4JBMgcSSGQESBckj3ebOQOoHhtXOyie51C4QT6hNHJYYVLUKo5o1HISxJ9/7jZUkZG4ztI9qOstpmt2V8ueSSEwzKPtoj++PmFdSPVRQGkcY8Xw6bbGefJGQiIuOZ3OcKM7dAST4AGqJpvbjK8kIl0u4jinZUikUs/MWOByho1D/Rvxrv7ZeGpNS06KS0/KmNhOqruZI2QjK+ZwQQPEZxvgVnfA/bRcWRS2vkMkMZEeSvLPCF2H6wUeBHN6+FAWfj/tYvtK1GSHkhlgZUli51ZX5GGCOZWHR1Ybg9KlNN7Y57m3EtrpslwUQtccsgWOM5OEUlMyNygMQBtzAb1C/wBorSFkgtL2PBAJhLDxSQc6H5ZVv3qsnYIB/dCYAB76Xm9Tkbn6YH0FAcbdv1s1sjQwyPdSP3S2vjzbb84G6ksAMDJO2Bua97dqtzZXEUWrWa26TDKTRyB0XcAhhv8ADkZwcjrg5rJezCxH9/28ZHwTynB840kYfUFRV5/tJamvLaW+Mvl5ifELgIPxOf3aA21TkZqM4k4jhsbd7ickIgHQZZiTgKo8ST/74Fezh6EpaW6t1WCJT8wig1mnb1rttJp7QJcxGZJo3MSupfbmUggdCObOD5UB+tL7f45mc+w3Pcx7vLHiTkX7zgABR+1Wn6XqkdxEk0Lh45F5kYdCPruDnYg7ggisL4I7S7Sx0hbaONpbyTvQYljOGkd2VeY/aHJy7Lk4GK0jsf0l7bTIoZGHeBpGdAwYxlnJ7s4OzDxHgSRQF2pSqnxNx+kEvs1tGbq7Iz3KEBYwftSudkHp16dM5rGc4wTlJ4SPUs6FsrlvNVhi/Oyxx/ruq/8AiIrPJNJvrre9vXRT/wDb2hMMQ9DJ+cf6kV5tez6wj6WsbHxaTMjE+eZCa56v7R2lN4hmXlp6kmNrN68C4HjrTxsb60//AGIP/XXfZa1BN+amik/UdH/8JNU8cM2n/wCLb/8AYxf+muK74BsJOtrEp+8g7th65jwajR9qKOe1Tfo/sZuzl1NKpWZRaffWXvWV00yDra3ZLqR5JL8aHHQHI86tPCnG8V7zRlWguY/zttJ+cX9IHo6eTDzGcZFX1ntC3vFmlLj05r4EadKUO8iyUpSpxrFKUoBSlKAUpVQ487TLfSwolWR5HBKIqkAgeJdvdAz1wSRkbUBabu8SJGkkdURRlnYhVUeZJ2FQ2k8d2V1zi3uI5WjBZlBIbC9SAwBI9RkViydoT69fWdncxrFbG5LtGjN+UAXKo5O53DDIxnn6AgGvf2v8HrpU9tfWA7kF+VgueVZAMjAPg68wK9PdPnQEb2e6paX2pXdzqxjbMTSp3zfkl95RygE78qHCr5A4Ga/fZ/N3WultMWeayaTu3IRuURP4tnoEY5BbBIX1IrPrV+5linaFZIufnCOMxOFb3oyfToR13B8Rnfo+3HTY7RfZo373lxHaLEVw56LlRyYz4rk+QztQGf8AaTHLpGu+1W/u94RdJ9082RIh8wWDZHkwru7YOOrLU7K1aCT8uj87RFWDIrLhgWI5SQ4XoTkb1o2q8DNrOnW/94L7PdqvNzR78hbqCp8GAUlc7Eddt43Rf7P2nw+9O0twRueZu7j236Jv+LUBTuB+Obp9Du7aDvTc2ojeBo1Zn7ppkyNgc8vvbH7J6YBqK1O71TXO5t5LJe8V/wDiu5eNgMcpDufdC75IA6gYGdq+h9Egt0iAtREIhsO55O7z4/BtmpCgKjxXwd3+jvYp77pbokROAWeEKU3OwyUA+tcnY9w1cWOnmG6QI/fO4UMre6wTG6kjqDV4NY32eaZqset3LXIm7g96ZHfn7l8n8mYyfdJ6YC9FyNulARfBfBN3b8R97JbyLD3t0yy8uYyrLJy+8MgZDDY/KuPtT4O1G91V5BaytBlIY2UBh3a4Bb3SSAWLNuPGtT7SO0AaZbpIgSV2mWIqW+FSGZmwNzshA6bsPkZqy4us5phDFcxSSlS/Ijqzcoxnp069DvQEB2w6nLb6RO0GVY8kZZdiiO4UkeW3u+nNWU9k/ZHHqMD3Ny7iPmaOJEIBJUbuTjoCcADxB+v0Lf2KTRPFKoeN1KOp6FTsRWZRdmuo6ezjSb1BA7c3s9wMhTt0blbOw64U7DOetARnYhJFZxaklwiJLZylpZSq84QKykc3XlBiY4z9r1qL7E9He81O41JwQivIw3OGmmJPL+lyoxPzK1zXnZ7fTaqsN/cJF7erPI1vnkk9nAPIVwo5sANuCMnO5rc9E0OGxt0hhUJFGPr5lmPiSdyaAgePOJ5Yu7s7Qj2u4B5WO4giHxTsPToo8T54weLQNAjtIuSPJJPPJI28krnq7nxJP4VF8Iubl7jUX+K5kKw56rbRErGvpnBY+exqzV8829tGVes6EX2Y+r5/LQs7akox3nqxSlK5slilKUAqE4j4fM3LNA3dXcPvQTDqD/pt5xtuCD5/MGbpW6hXnQmqlN4aMZRUlhnZwXxQL62EhXu5UYw3EXjHMmzL8vEHyI9an6zWCb2LV4pBtDfj2aUeAuEBMT/NlylaVX1Wxuo3VCNZc/R8ymqQ3JOIpSlTDAUpVSbtX0wT9x7ZHz55c4fu8+XeY5PrnHrQEP2n9oCwZsrc3BvJE5h7Mqu8Y6jIOeo8F3xvkbZxLhri7lnki1IPcW07BbhZCzSI42Eyk+8rr023IyPKtBuuKBpfE9zLcj8jdRoBL15UZU5XHiVDRlSB4DO+AKnO2HgCC9tHv4ComiiMpdSCk0SjmOSNiQu6t49D4YAzPjTszn0xku7RzNa5WWK4T449wyFuX6YcbHbpnFaBBxIvEOi3EDAC9ijEhjA3Z4/eV0Hk+ChHgWx4jMJ2H9oXKw0263jkyLct0UtuYjn7LZOPU4+0MavoHZ3Y2U8lxbwhJJM75JCA9VQHZAeu3njptQFF7Gez25hgl9ujT2ecK62sqB2DjpIQ2yHlOMdTtnGN9K03hS0t25oLWCJvvJGit+IGala9EN9G7OiurNGQsigglCVDAEeGVINAe+orinTvaLK5h5xH3sLx852VeZSMn08/So/XO0SytbU3LTo6ZZEEZV2kddiigHcg9T0GxJrBOOO2CbUrZ4GQRKZxIApODEFIEbH7RD4bPQnwGBQGo9i/B9xp3tUVy8fM5RkhSQOQF5gZCB0Dcyj9nfwq0doXG6aXaGZhzux7uKPOOZyCd/JQBkn5DxFYdfalfWDabqkicsjxd02Tnv44wOUyeReFlG+/5MN16TvbrqyXtlp13AeaFjKPVXZUPK3kw5GGPQ0B38M6VrGswG9fUntVYsII4wVQ8pwSQjDC5BAzzE4z85Lini2Sw4jtleV/ZpoI0dCx7tS7PGHx0BDopJ8s+dTvYhqay6PAqn3ojJC48iHLD8VdT9azz+0lb4urR/vQsn7j5/8A7oDv7Y+zS1t7a5vo+fvZJ0YgsO7XvG94BQPFjncmpnss4Ws59OiureNYb0RyQ9+pcskwVo+cqzFTkENgjHvdK4+IuIf7x4TeYnMiCJJfPvI5o1JPzBD/ALVQHYNx1Dae0W1zKsSPiaNnOE5wOV1yfErykfqmgKzo3F16urW/tlxM5iu0jkR3Yqv5TkccueUYBPhWwduHGcljaQrbyGOaWXZlxkJGOZuvmxQfIms77eOHe4vY72L83cqHyOglQDf9peVvUhqie2Tij26/QIcpHBEqgb5aRRI31y4X9mgLDwX2r3d7d2sM9rHdypIWikUtDIhKlWc8uUKhCSRygfwrXe0jUTBpV442PcsinxzJ+TH1y9QHY/2cjTrfvZl/xUyjn8406iIevQt64H2RUh2vH/5XIPBprZT8vaI//KvJPCyD8aPYiC3hiHSONI/3VA/nXZXk/wBa8V8blJybk+ZerghSlKxPRSlKAUpSgK9x9alrGV02kg5bqM+IeFg+fwBH1rQtNvlnhimU+7LGkq/J1DD+BqsXkAeN0O4ZGUj9YEf1rK9E7Q2itoI+YDkhjTHN91AP6V3XsvVbpVKfRp/NfwV14u0mfQtRycR2xmaEXEPeoeVou8TvAcZ+HOfGpGvl7tT4IktNRZ5nYwXMrSLccvNy87ZZWA+0ueg6jBHkOtIRuPaqt22nPHZI7yyssJ5PiWNs8x9BgcpPk1ZN2p9ntjptnbJGZGvHbGckiQADnJXooBIChd98b7moC/l1jRmXE8qxNgxSI5ktZBjIK82U3G+CAfSuZ+065lvrW8uVSZrb4VwEDDJOTgYDZOcgeAoD06frKSotlqXeKkRKQzhSZrU5wUKnd4sjdNiuPdxuDedB7G7maEcmqIdPf3z3TSlGCk5PIcICCN8nYjfpX4s9GtuItVklSKWKE2qmeRcDludhsSMNttuBzcrHA61ultpEUdutuihYlj7kKPucvLj8KAxTjHRbSbVdKh010eVO7SVomDhYoDHyOzLtzKitnxwq+lbxVc4R4AtNNUi2jwzDDyueaVh5Z8B6AAVNajfLDFJK/wAMaNI36qKWP8BQHo1fXre1AM8qR8xwoZgGY+Sg7sfQV82cYalcS3N/e2sVzb2zyLa3OWKsWI3Vh9nPLuu/KWAz7wFWjs1sItevr251Ad6yCPuoSzBEVy+w5SDhQoA9WJO5zW36lpMc8MkMqho5FKOD4gjHXrn165AoDN+EuEtH1LSjDbIQDguzEG6im5cBmJ+vQBSM4HliHGfBc+m3BhmGQcmOQfBIn3h6+Y6g/QmW1GK74e1NhE5BXdGI9yaFjtzDxBxgjwYHByAauq9qNvrcsdjeWojilHIsqsXkjuDsrqeUcq+GMHrvtmgJjXSmrcLrKm8lvGrkeKyW68sg+sfMw9CtZZwPqCzBtNuC3cXLqY2ALGG5GyShfEH4GHipztitn7K+zm605ruOeSN7aU8qIMkvjbvCOiZQ8pXcnA8AM2bhDs7s9NX8hHmQ7NM+GlPpnHuj0UAUBk/DPBGvaRcP7JHHNG+zDvE7lwOjEMyspGeu3j1Fd/E3ZZrGqSRy3c9snUCJS/JCu3QAHmYnrueg36AbfSgKHwb2UR2VncWskz3CXIxIpARBsVyoBJBwRvn7K+VU2+/s4xIHf29kjUFsvEp5VAySxEi5wB1wK26vy6AgggEEYIPQg+FAfP8A2ldpFjPp6WEIe5eMRAXOO7jDRAKXUNljkcwxsMN1NdnYh2ZMXXULtCAuDbIw3Y/6xB8B9nzO/gCbHwl2FW9tdST3BEwErG3i6oqc2VL5+NsY26DHj4anQCqh2twltIusdUCS/wDZSo5/gpq31y6pYLPDLC/wyxtE36rqVP8AA0BW4ZQyhhuGAYfIjP8AWv3Vd4Fu2Nr3Ev561ZrSUesXuqfkU5Tn51Yq+P3FF0KsqUuTaLyEt6KYpUBxfxObFYZO6MiPMInC7yDmViOUeJyOlVh+1XmvCIFWW2SJ3bAYSkrCZS+491VICEHxJqRQ2fXrw34R4Ybz5cvMxlVjF4Zo1KyTS+1G6mns+cRxRvKFdcECVJJDHlS2cd3jc5G/Xyr86L2i3veSRsvevLdxQo+M28RZyrRgqfeHKAV3+83zmPYdzHOccPHxx6av78DX+oga7SlKpCQeu5lCozHoqlj9BmsZ0ngGSWCKTl+ONH6n7Sg/1rSePLtls2ij3luWWziHiXmPKfwXmP0rQNM01IIYoVHuxRpEvToihR/AV3XsvScaVSo+bS+X/SuvJdpIwq/7e74XsqQRRtF3pjiikRhJgHlGSGUhjjOD0JxXfr/aulzbvbapplxErj4lzzKw6OolVcMDv19NwTU72t9kYvA11aKBcgZdBsJwP5SeR8eh8DWb8E9sV3p5EFwGngU8hjckSx42IVjvt9xttse7XWkIuvYvxZDdQyaXc8syoGNv3ijEsOd0KnO6/EBk4BOPhzXt4g/s+RG4jltH5Iu9QywOSQE5hzGNtz8Ofdb8fCr5wjren3w9otBEZAMN7iLOmeoYY5hnzzg+BNWegPXBbqgwihR5KAB+Ar2VS+PeKLyC3abTlt7kRFluFJZ3jK9Tyowzy78yncdcdccHAXbLbahyxS4t7k7cjH8m5/QY+J+6d/Lm60B6+13j2azENpZ/8VckBW2yiluQEZ25mY4BPTBPlWa8Y6XremRmSa7knhmUxSkSPLEO8UqUZZBtnJAYDywQakf7RVjIl7a3K5CmERqw8HikZ+vgcSAj5Hypw/ey8TXEcV5OkUNuis0CHElw+MNIB/M/ZBwBuTQFB4A40fTLxZ1HMhHdyx5xzxkjPyIIBB8x5E19JwdqOmtbm4F3EFC8xQsBMP0e7PvFvDABz4VS+2nQ9Ot7GEdwomVlhtkjPJJyc2WGwPMMZ3YH3mHiTmQ4a7BrGEpLMJZmwG7qVkMatscEIo58Hbc4PlQHbZ6ZBxFYRzXlq8J5m7pg2H5dvfRsfA3kw6jO+xqe4T7PrPTh/h4gHOxlf3pT6cx6D0XA9KsaIAAAMAbADoBRjQHmozXeJbazTvLmZIl8OY+83oqj3mPoAaz277Tri9eWPTxHDHG5ie4kKySkjxSNTygbbMxIPlUSvDELF3n5rmVwVeWY87kHwGdlG+wXGKzUGzFySLx/8X9M8bhl9WguQPxMdS2lcdWNywSG7hd2+FA4Dn5KcE/hWQWV+9jKtvOxMDe7bTk9P+hc+Y8G/wCRNajo0U68rqM9Q4wsisOjKw3BBr3cPN42KlZtwh2gPDKllqLe83u2130SYeCP4LL69G+eC2k1r0MxSlKAUpSgM644sjY3Q1JATBIFhvlAzgDaO4wOvLnlb0xUxHIGAKkEEAgjcEHcEHxGKtNxArqyOAysCrKRlSCMEEeIIrMbeBtKuVs5CTaTMfYpWOe7Y7m2Yn8UJ6jb5cp7QbL97H9TSXaWq6rr5r9vIm21bd7LPPaPGfYJJF+KF4rhfnHIpP8AtzXuv+CbG6PevboWf3iyl0LBh4mNhzbedSetWPfW80X+pE8f7ykfzNcHA973un2r9T3KofnH+TP8Vrk4VakLdSpyacZPR47yX+rJjinPD6EbZ9mlupQSvLcRxBlhhlKtFGH64AUZPqa8arYot9pttEiJHG012yIoVRyJyqcD9NutW+qtp/5XWLl/C3tobcfrSsZW+uAB+FbKVzVquU6km92L9eznHXMsnkoRWElzLTQmlVe7lk1SdrK1YrAh5b25XoB428Z6F2GxP2Rn5VosrKpeVVTp/F9F1MqlRU1lnXwlbf3hfG9Iza2vPDaeUsx2kmHmoHuKfr1FaRXPp+nxwRJFEoSNFCIo6ADwror6nbW8LelGlDRfnqU8pOTyxWU9rvZILwNdWigXI3kQYAmA8fLvB5+PQ74rVqVvMTH+zDsUa0kS6u5GWZd1hiYgL6O6n3/VR7vmWG1XHtO41Gm2LyAjvn/JQL+mR8WPJR73zwPGrfXzt256RqMt200kDm1jHJCye+ip1LNy7qzHc5A8Bk4oCR7BuDrh5TqEkkkcR5gqhiPaGyQWf7yA569W+Rzz9q/Z1btcSvp7IZ0XvbmyUjnCn3u8RfluUHTII64qkcF9pV3pmRCweJgcwyZMYYjZxvlTny6+OfDSuw/Qra5kkv5pxcXvOzmM5DRFifyhB+ItnZh7ozjr0AoWldpBktvYtSVrm1OOV8j2mAjoyMfixn4W8Ns42qR0rscmusTadeW80QIw/NJFKh8mQKSjD5129vHDFrBdxNbDlnuMvJAgyu5wJAB0ZmyMAbkE7HrOf2dOFmHf3r5AP+HjGSAcEM7EeOPdUevN5UBY+CuxpbeZbq+mN3cLgpksY0I6HL+85HUZwB5Zwa02lKA8E1jPH/HDX8j2lq5W0QlJ5lODOw6xIR/ljxP2vl1sHazxayKthbtyzTqWmcdYoOhI8mfdR6Z9DWfW9usahFGFUYAqLcVtxbq1LbZ1l7578+6vVnKbZoGWa2ADoOUx9Flj+4fXyPnVx0nVUuIlkjOx2IPxKw6qw8CKrlcgme1lM8QLKfz8Q+2o+2v6Y/iKwtLnde5LQmbT2fvr3tJcea6lx1LTo542ilXmRhgjx+YPgR4Gq5pGqvZyrZ3TZU7W1wdg6+CN5MNh+HmDVms7xJUWSNgyMOZSPEf8+Fc2t6LHdQtFKNjuCPiVvBh6/wA+lWzXNHLns1XSo7iJopV5lP4g+DA+BFd3AHGsltMunX783N7tndHpKOgic/fGwHn08iaJofF/szSWt4/N3J5FuFDOpA+y3KCQwH/kdxkzV5fWN7EYjNEwO499VdW8GXmwQwrBpSMllG50qg9n/GblhY3jZuFXMM32bmMeIP8AqAfEvU9d96v1aTYKUpQCoribh6O9tpLeX4XGzD4kcbq6+qnf+HjUrSgMy4b1mU28qzDNzaM8Mw6c7xjKuD5OuDn1NQHZnq0oK27oixyQvfwcrMxCSTEFCSANi3gP57WbWLYQa2fBL61yfWW3PKf+6YfhVK4SYxtpLHwN7YP+yzMg/wBtcHeWcKM69JLg8NeHZnLh5NNfEsYTclF/mqL/AMR6g0FpcSpjmjhkkXO45lUkZHjviq5wlqFwLx4p1gLS2sd60kSOjsWIjAcEkEgAjYDpUl2hy8umXZ/6Ij95gv8AWoaa9Fte3UpH/D6XFt6q7MF+pAFVlrTUraSSy3lfLcx6s2zeJr86kvetNqFy1jbOYoowPbLlfiQN0gjP+oR1P2R+B0DRNDhtIUggQRxoMBR/Ek9ST1JO5qH7OND9m0+EN+dlHtM7H4mlm99s+oyF/Zqz19BsLKnZ0lThrzfV/mhW1KjnLLFKUqcaxSlKAUxSlAUvinsj0++yzRd1Kf8ANhwjZ8yMcrfUZ9ayrVOxjUtOlFxYS99yHmVo/cnHzQnDDwwCc+VfRNKAxHsq4buL/UJdT1BW54m5I1ZSn5UKBkKegjXGP0jnqDW1QwKgwqhRktgAAZYlicDxLEk+ZJr2UoBXJq2ppbwSTSHCRI0jH0UZ29fADzrrrMu2nVcpb2Kn8+/ezY/0YcHB/Wcr+6a8k0llmcIOclFasoFvcyTvLdTfnbhu8YfdTokY9FTAropSqScnJts7ilSVKChHRClKVibTls742MhcZNs5zKg37pj/AJqj7v3h9akOJeLAEWO1dXklGQ6kMsaZwXyPHOQB57+G8Nr10VjEafnJT3a+gPxN8gv86j04ZCZ7qV0zjPwsDj0Iq2tq73MSOU2lawVb/wA/ivE/VvAEUKP/AHJ8SfU16rxIwMyBceoBOfIeJNJbW5VkVTHK0jrEi4KuzucAbbVt3BHZTDZlZ7gi4uhuHI/JRHyjU9D+md/lUvfTXAqnBxeGUPgXsdluJI7mcPaRIwkijUlbh2ByGI6RDI8ub5bGt3FeaVgBSlKAUpSgKJ2lIEn0ufxW8MGfS4iZT+JUVn835KKVjt7JrYl+SSMufpiStE7WR/hbd/uX9q//AHmP61Rdbs+Y67D5xwXSj1WLmJ/eirmtqpK4i30WfLfSfpNkqj3fzp/BPdpn/wBNmX7zRR/vTIKrXG35zVf+osYj8nl3x9Km+LbwTadat17+azP77o9QXF27a033RYf7SG/CqHZsd1QT5S/zpIk1eOfL6M3lFwAB4bV5rwpyAfrXmvoZWClKUApSlAKUpQClKUApSlAKwrjK97/V7t85WBY7RPTA7x/97Gt1NfOVrN3klzL1726nk/GQj+QqNcyxTLPZcN64T6Jv6fU6aUpVUdaKUqN1+5KxcifHKwiX05up+i5rKMd54NdSoqcHN8jlsm76Z5/srmKH5A+831O3yqTr121uERUXooCj6V4u7gRoznoqlvwFWGOSOYlJyblLVlo7K9E9p1B7hhmOzHInkbiQbn15U/AsDW1VVOy/QvZdNgVh+UkHtEvnzy+/v6hSq/s1a6lpYWCslLeeRSlK9MRSlKAUpSgKP2qtmKyiHWTULcY9ELOx+gWq3eSomryLKyolxYAZZgoLLKycuSevKxqJ4s0wT61dCWeaJ4+5a3VJGQlTCA0iZz4gg8uOh9a5rvs+t5TzSyXMpAwDJMWI+pWqq92XK8qKW9hbrXjxec+iNsK6prGBZ3wfTtJjLKWW/hiYZGcQvIM/LCivdrqc0Wvn/qB+7Chribsvs/KUftj+q1H6l2bxQxvJHM4VQXZJOZo2CjOD3XK2Plk1qexGp70Z886f3qfXwwe/qU1jH5jB9G2p9xf1R/KvbVf4D4l9vsILnkCFwVZAcgMjFDj0JXI9DVgq6NIpSlAKUpQClKUApSlAKUpQHg181cOn/DqfNpCfn3jV9Kmvm3RI+WIr92WVPwlaol33F5lxsf8Arvy+qO+lKVWHUCoe8968jHgkTSfVm5P5Cpioe6GL1D9+Bl+qvzfyNbqHeIG0M+5+K/c769E1n38lvb/69zDCf1S4Lf7Qa99dXD2P7z0/PT2j+Pdtj+NTod5HP1O4z6CUV5rwK81KK4UpSgFKqfaJxt/d1sDGokuZW7u3hOTzN4kgHJVR1x4kDIzWe2vFup3EzxXF2bWQASLDDHDyGMjqruGY4OQd9q9SyeN4NuzSseYXuPd1K6B8MiEjPhkcm49KunAnGRu1eG4AS7gA71R8LqdhMnmjf7Tt5V64tBNMonE7yNrzidRLyQqbcxnK28Zz+cB6SMfHfZhjbpJ1E8fwiLWu/ucwRciCCZF5Y5iF94TSDqwIwFOPdA+vXDrED/DNE3ykQ/yNbYaGEtTrrw+cHGM42z0z4ZrwJQehB+ory7gDJIA8zsKzMSQ7F5+SC5tnGLiKdpZsY7tu/wDeV0wBhSq4x4EHzwNGrJ+yMn2++MDGW2dUZ5m3xcBjiJX+2oRicb8u3nvrFRnqbUKUpXh6KUpQClKUApSlAKUpQA187CPkuL2P7l7cL9C/MP4GvomsJ4utu61e9XGBJ3VyvqGTkY/vqajXSzTLPZct24S6p/c4aUpVUdaKiuIIiFSVRloW58eJQ7MPw3+lStKyjLdeTXVpqrBwfM44ZgyhlOQRkH0Neq7uGiMc6DL28sdwo8+7bJH1XNcklnJbEmJTJCTkxj40J6lPMfo177XVopPhcZ8VOzD0wasIyT7UTma1KUG4T4fnI+kNN1BJ4o5YmDRyKHRh4qwyK6awbg/jSXSyU5GmsmJYxr+dgJ3JjzsyHqU+oxvnX9J4ytLmD2iK4jMQPKzMeTlbGeVufHKcHoalpp6FXKLi8MmqiOKuI47G1luJCPcX3VJPvyHZUGATlmwOm258KrWs9sllHlbfnvJOnLCMpn1kPugeo5qznWNVuL+ZZrsqAhzDbpvFH+kSfjf9Lw8K11KsYLiSba0qXEsRXDqSOgXJvCb6d+9uHyh2wsAB/Mov2QPE9TnJ610a9pBmVWjPJPEeeF/JvFT+iw2Iqt2177Jcd7/kykJN5I3RZf6N+NXipNGpGpDKI91Qlb1XCXw8UR+iauLiPmxyOpKSxnqkg6r8vEHxFNStJA0dxbkJcwnmjY/C4+1E/mjDb0O9cGt2rQSe2QgkgBbiMf5kQ+0B99Oo8xkVN21ysiK6EMrAMpHQg1t14Mjl20jVYNWsGyvuyK0E8TfHG+OVkPqM5B+Rr5N1jSXtriWBx78UjRt81OM/I4z9a3GPUH0659sjBaJsLexDqyDpMo++nj5rn51rlnPHKiyxlWV1Dq69GDDYg+oqO1hmxPJ8WRWUjfCjnx2Vj/IVpvY72btd3LS3kTezwj4JAwEkjDYYOMhR7x9eXzNfRuK814enps7NIkVIkWNFGFRAFUD0A2Fe6lKAUpSgFKUoBSlKAUpSgFKUoBWUdsum93cWl4PhPNZyny5jzxn5c3MPrWr1F8TaDHe2stvIPdkQjPirDdWHqGAP0rGUd5NM2UqjpzU1yMPpXJp0jgNFMCs8J7qZTswYePqCNwehrrqklFxeGdzTqKpFTjoxSlK8MxXDf6JDNu6An7w2b8R1+td1K9Ta4oxnCM1iSyiAPBUHnJjy5hj+VdVtwvbp/l836xLfwO38KlaVm6s3zNEbShF5UF8jwiADAAA8hsPwFeaUrWST8yxBlKsMgggjzBrr4R1Mrm1lOXjGYmPV4eg/aX4T6Yrmrk1C3Y8skRxNEeeM+Z8UPow2NSrWt7qfHRlbtGz/AFFPMe8tPsXqq3H/AICfl6Wk7e75QTN9n0Rz08Aal9G1VbmFZV2zsynqrDZlPqD/AEqv8Y8QqVe1jVZHYcshO8cQPn5v4geHWr1vhk4zHItpFeeCdb/u+4FpIf8ACTsfZWPSGZtzAfJHOSvrkeOazWDUrtAAt0+AAMOkb9NvEZ/jX51PiC6kjMUnczd5hFTu3EjPn3eUI2ebOCMCsJNNHq4H1BSoDgX2v2GEXwAuAuG3yxA+Etjbn5cZwTv+FT9aTYKUpQClKUApSlAKUpQClKUApSlAKUpQFD7Rez43X+KtcLdouMHZJ0H+W3k33W8Oh2wRl9rec5ZSrJIh5ZInGHRvIg/zr6Mqq8Zdndvf4c5huFGEuI8c4H3WHR19D9CKj1qCqceZYWd9K2eNY9PsZLSvZrei3lgT7XEXiHS6hBaLHm6j3oz8xjyrnt7lJBzIwYeYINVs6coao6ihc0q6zB/DmeylKVrJApSlAKUr8SzKgyxCjzJAH8aBvB+6VFScRxk4iDTN5IDy/VjsK9D280/55u7T/SjO59Gf+grdGjJ68CDVvqUNHl+H3PVJqMwkmWybaQDvW6Ksg2yjffK7EgevWvRBYXCDCxxefxtknzJxuamooljTAAVVHoAK6dC0i51BuWzT3AcPdOCIE8+Xxkb0HpnarGEpJKK5HN1lCUnOXDPQrqG4MscIhVpZWCRqr5JJ8SMZCjqT4AGt14C7M47D8tKRNdkYaXHuxg/YjB+EeHN1PpnFd3BnZ/b6epK5lncflLh8d43oPuL+iPTJNWit+XzITxngKUpQ8FKUoBSlKAUpSgFKUoBSlKAUpSgFKUoBSlKA8EVUNc7KLC5YuIjBKf8ANtz3TfMge4fqtXClD1NrijI77sfvI8+z3kco8FuIypx+vHnPz5aiJ+CtVTrZpJ6xTx/yk5TW5UrS6FN8iZC/uIaT+fH9zAzoOojrp0/0aEj8eauTVNJ1ONOYadKB57SEevJES1fQteRWKtqa5Gx7TuWsb3oj5Va+JYrNdNEfGMIYSPTLDNfqOKyByXRz5u/Of4n+lfQ3Gv5ofWseT8/+wP51mqSWhHlczl3uPnkiIdXhJCRkuegSJGc/QKKndN4S1G5x3VoYVP8AmXJ7oD15Blz+FbBwd+ZPzqdHjXqpowdeT0M40HsXhUh76U3Tg5EeOS3U/qA5f9o49K0WC3VFCooVVGFVQAoA8ABsBXspWzQ1Nt6ilKUPBSlKAUpSgFKUoD//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64" name="Picture 8" descr="http://www.physics.smu.edu/afiran/1308Summer2012/Image.jpg"/>
          <p:cNvPicPr>
            <a:picLocks noChangeAspect="1" noChangeArrowheads="1"/>
          </p:cNvPicPr>
          <p:nvPr/>
        </p:nvPicPr>
        <p:blipFill>
          <a:blip r:embed="rId4" cstate="print"/>
          <a:srcRect/>
          <a:stretch>
            <a:fillRect/>
          </a:stretch>
        </p:blipFill>
        <p:spPr bwMode="auto">
          <a:xfrm rot="20096281">
            <a:off x="1981200" y="457200"/>
            <a:ext cx="2667000" cy="25908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9320197"/>
      </p:ext>
    </p:extLst>
  </p:cSld>
  <p:clrMapOvr>
    <a:masterClrMapping/>
  </p:clrMapOvr>
  <p:transition>
    <p:randomBar dir="vert"/>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latin typeface="Algerian" pitchFamily="82" charset="0"/>
              </a:rPr>
              <a:t>galvanometer</a:t>
            </a:r>
            <a:endParaRPr lang="en-US" sz="4400" dirty="0">
              <a:latin typeface="Algerian" pitchFamily="82" charset="0"/>
            </a:endParaRPr>
          </a:p>
        </p:txBody>
      </p:sp>
      <p:pic>
        <p:nvPicPr>
          <p:cNvPr id="45058" name="Picture 2" descr="https://encrypted-tbn0.gstatic.com/images?q=tbn:ANd9GcRiFWCx0YVCNDFKbXoaHD04zjvyztPK_VfR0eyVa2FXUxdllu6B"/>
          <p:cNvPicPr>
            <a:picLocks noGrp="1" noChangeAspect="1" noChangeArrowheads="1"/>
          </p:cNvPicPr>
          <p:nvPr>
            <p:ph type="pic" idx="1"/>
          </p:nvPr>
        </p:nvPicPr>
        <p:blipFill>
          <a:blip r:embed="rId3" cstate="print"/>
          <a:srcRect l="18347" r="18347"/>
          <a:stretch>
            <a:fillRect/>
          </a:stretch>
        </p:blipFill>
        <p:spPr bwMode="auto">
          <a:xfrm>
            <a:off x="228600" y="685800"/>
            <a:ext cx="5257800" cy="54864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3" name="Text Placeholder 2"/>
          <p:cNvSpPr>
            <a:spLocks noGrp="1"/>
          </p:cNvSpPr>
          <p:nvPr>
            <p:ph type="body" sz="half" idx="2"/>
          </p:nvPr>
        </p:nvSpPr>
        <p:spPr/>
        <p:txBody>
          <a:bodyPr/>
          <a:lstStyle/>
          <a:p>
            <a:r>
              <a:rPr lang="en-US" dirty="0" smtClean="0"/>
              <a:t>This in not the actual galvanometer as the first picture. This one is a different shape and size.</a:t>
            </a:r>
            <a:endParaRPr lang="en-US" dirty="0"/>
          </a:p>
        </p:txBody>
      </p:sp>
    </p:spTree>
  </p:cSld>
  <p:clrMapOvr>
    <a:masterClrMapping/>
  </p:clrMapOvr>
  <p:transition>
    <p:pull dir="rd"/>
    <p:sndAc>
      <p:stSnd>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143000"/>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ormAutofit/>
          </a:bodyPr>
          <a:lstStyle/>
          <a:p>
            <a:r>
              <a:rPr lang="en-US" sz="5400" dirty="0" smtClean="0">
                <a:solidFill>
                  <a:srgbClr val="00B0F0"/>
                </a:solidFill>
                <a:latin typeface="Algerian" pitchFamily="82" charset="0"/>
                <a:cs typeface="Agent Orange" pitchFamily="2" charset="0"/>
              </a:rPr>
              <a:t>objective</a:t>
            </a:r>
            <a:endParaRPr lang="en-US" sz="5400" dirty="0">
              <a:solidFill>
                <a:srgbClr val="00B0F0"/>
              </a:solidFill>
              <a:latin typeface="Algerian" pitchFamily="82" charset="0"/>
              <a:cs typeface="Agent Orange" pitchFamily="2" charset="0"/>
            </a:endParaRPr>
          </a:p>
        </p:txBody>
      </p:sp>
      <p:sp>
        <p:nvSpPr>
          <p:cNvPr id="3" name="Content Placeholder 2"/>
          <p:cNvSpPr>
            <a:spLocks noGrp="1"/>
          </p:cNvSpPr>
          <p:nvPr>
            <p:ph sz="quarter" idx="1"/>
          </p:nvPr>
        </p:nvSpPr>
        <p: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a:normAutofit/>
          </a:bodyPr>
          <a:lstStyle/>
          <a:p>
            <a:r>
              <a:rPr lang="en-US" sz="3600" dirty="0" smtClean="0">
                <a:latin typeface="Times New Roman" pitchFamily="18" charset="0"/>
                <a:cs typeface="Times New Roman" pitchFamily="18" charset="0"/>
              </a:rPr>
              <a:t>Identify the relationship between electric current and a magnetic field</a:t>
            </a:r>
          </a:p>
          <a:p>
            <a:r>
              <a:rPr lang="en-US" sz="3600" dirty="0" smtClean="0">
                <a:latin typeface="Times New Roman" pitchFamily="18" charset="0"/>
                <a:cs typeface="Times New Roman" pitchFamily="18" charset="0"/>
              </a:rPr>
              <a:t>Compare solenoid, electromagnets, and magnets.</a:t>
            </a:r>
          </a:p>
          <a:p>
            <a:r>
              <a:rPr lang="en-US" sz="3600" dirty="0" smtClean="0">
                <a:latin typeface="Times New Roman" pitchFamily="18" charset="0"/>
                <a:cs typeface="Times New Roman" pitchFamily="18" charset="0"/>
              </a:rPr>
              <a:t>Describe how electromagnetism is involved in the operation of doorbells, electric motors, and galvanometers.       </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944063035"/>
      </p:ext>
    </p:extLst>
  </p:cSld>
  <p:clrMapOvr>
    <a:masterClrMapping/>
  </p:clrMapOvr>
  <p:transition>
    <p:newsflash/>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391400" cy="1143000"/>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a:bodyPr>
          <a:lstStyle/>
          <a:p>
            <a:r>
              <a:rPr lang="en-US" sz="4400" dirty="0" smtClean="0">
                <a:solidFill>
                  <a:schemeClr val="accent1"/>
                </a:solidFill>
                <a:latin typeface="Algerian" pitchFamily="82" charset="0"/>
                <a:cs typeface="Agent Orange" pitchFamily="2" charset="0"/>
              </a:rPr>
              <a:t>Magnetism from electricity</a:t>
            </a:r>
            <a:endParaRPr lang="en-US" sz="4400" dirty="0">
              <a:solidFill>
                <a:schemeClr val="accent1"/>
              </a:solidFill>
              <a:latin typeface="Algerian" pitchFamily="82" charset="0"/>
              <a:cs typeface="Agent Orange" pitchFamily="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lstStyle/>
          <a:p>
            <a:r>
              <a:rPr lang="en-US" sz="3600" dirty="0" smtClean="0">
                <a:latin typeface="Times New Roman" pitchFamily="18" charset="0"/>
                <a:cs typeface="Times New Roman" pitchFamily="18" charset="0"/>
              </a:rPr>
              <a:t>Most trains roll on wheels on top of a track. Maglev. A maglev train floats because magnetic levitation. </a:t>
            </a:r>
          </a:p>
          <a:p>
            <a:r>
              <a:rPr lang="en-US" sz="3600" dirty="0" smtClean="0">
                <a:latin typeface="Times New Roman" pitchFamily="18" charset="0"/>
                <a:cs typeface="Times New Roman" pitchFamily="18" charset="0"/>
              </a:rPr>
              <a:t>Those train levitate because there are stronger magnets on the cars that are repelled by powerful electromagnetisms in the rails.  </a:t>
            </a:r>
            <a:endParaRPr lang="en-US" sz="3600" dirty="0">
              <a:latin typeface="Times New Roman" pitchFamily="18" charset="0"/>
              <a:cs typeface="Times New Roman" pitchFamily="18" charset="0"/>
            </a:endParaRPr>
          </a:p>
          <a:p>
            <a:endParaRPr lang="en-US" dirty="0" smtClean="0"/>
          </a:p>
        </p:txBody>
      </p:sp>
    </p:spTree>
    <p:extLst>
      <p:ext uri="{BB962C8B-B14F-4D97-AF65-F5344CB8AC3E}">
        <p14:creationId xmlns:p14="http://schemas.microsoft.com/office/powerpoint/2010/main" val="1066901593"/>
      </p:ext>
    </p:extLst>
  </p:cSld>
  <p:clrMapOvr>
    <a:masterClrMapping/>
  </p:clrMapOvr>
  <p:transition>
    <p:wheel spokes="8"/>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FF66"/>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a:normAutofit/>
          </a:bodyPr>
          <a:lstStyle/>
          <a:p>
            <a:r>
              <a:rPr lang="en-US" dirty="0" smtClean="0">
                <a:solidFill>
                  <a:srgbClr val="00B050"/>
                </a:solidFill>
                <a:latin typeface="Algerian" pitchFamily="82" charset="0"/>
                <a:cs typeface="Agent Orange" pitchFamily="2" charset="0"/>
              </a:rPr>
              <a:t>the discovery of electromagnetism </a:t>
            </a:r>
            <a:endParaRPr lang="en-US" dirty="0">
              <a:solidFill>
                <a:srgbClr val="00B050"/>
              </a:solidFill>
              <a:latin typeface="Algerian" pitchFamily="82" charset="0"/>
              <a:cs typeface="Agent Orange" pitchFamily="2" charset="0"/>
            </a:endParaRPr>
          </a:p>
        </p:txBody>
      </p:sp>
      <p:sp>
        <p:nvSpPr>
          <p:cNvPr id="3" name="Content Placeholder 2"/>
          <p:cNvSpPr>
            <a:spLocks noGrp="1"/>
          </p:cNvSpPr>
          <p:nvPr>
            <p:ph sz="quarter" idx="1"/>
          </p:nvPr>
        </p:nvSpPr>
        <p:spPr>
          <a:solidFill>
            <a:srgbClr val="99FF66"/>
          </a:solidFill>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dk1"/>
          </a:lnRef>
          <a:fillRef idx="2">
            <a:schemeClr val="dk1"/>
          </a:fillRef>
          <a:effectRef idx="1">
            <a:schemeClr val="dk1"/>
          </a:effectRef>
          <a:fontRef idx="minor">
            <a:schemeClr val="dk1"/>
          </a:fontRef>
        </p:style>
        <p:txBody>
          <a:bodyPr>
            <a:normAutofit lnSpcReduction="10000"/>
          </a:bodyPr>
          <a:lstStyle/>
          <a:p>
            <a:r>
              <a:rPr lang="en-US" sz="2400" dirty="0" smtClean="0">
                <a:latin typeface="Times New Roman" pitchFamily="18" charset="0"/>
                <a:cs typeface="Times New Roman" pitchFamily="18" charset="0"/>
              </a:rPr>
              <a:t>Danish physicist Han Christian Oersted discovered the relationship between magnetism electricity and magnetism in 1820. </a:t>
            </a:r>
          </a:p>
          <a:p>
            <a:r>
              <a:rPr lang="en-US" sz="2400" dirty="0" smtClean="0">
                <a:latin typeface="Times New Roman" pitchFamily="18" charset="0"/>
                <a:cs typeface="Times New Roman" pitchFamily="18" charset="0"/>
              </a:rPr>
              <a:t>He held a compass near a wire carrying an electric current. He noticed that when the compass was close to the wire, the compass needle no longer pointed to the north. The result was  because a compass needle is a magnet and only moves from its usual north-south orientation when it’s in a magnetic field different from Earth’s magnetic  field. After this experiment he concluded that an electric current produces a magnetic field  that  the direction of the magnetic field depends on the direction of current. </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3209094026"/>
      </p:ext>
    </p:extLst>
  </p:cSld>
  <p:clrMapOvr>
    <a:masterClrMapping/>
  </p:clrMapOvr>
  <p:transition>
    <p:checker/>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a:bodyPr>
          <a:lstStyle/>
          <a:p>
            <a:r>
              <a:rPr lang="en-US" sz="4000" dirty="0" smtClean="0">
                <a:solidFill>
                  <a:schemeClr val="accent1">
                    <a:lumMod val="75000"/>
                  </a:schemeClr>
                </a:solidFill>
                <a:latin typeface="Algerian" pitchFamily="82" charset="0"/>
              </a:rPr>
              <a:t>Using electromagnetism</a:t>
            </a:r>
            <a:endParaRPr lang="en-US" sz="4000" dirty="0">
              <a:solidFill>
                <a:schemeClr val="accent1">
                  <a:lumMod val="75000"/>
                </a:schemeClr>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latin typeface="Times New Roman" pitchFamily="18" charset="0"/>
                <a:cs typeface="Times New Roman" pitchFamily="18" charset="0"/>
              </a:rPr>
              <a:t>Two devises, the solenoid and the electromagnet, strengthen the magnetic field created by a current-carrying wire. Both devises make electromagnetism more useful for practical applications.</a:t>
            </a:r>
          </a:p>
          <a:p>
            <a:r>
              <a:rPr lang="en-US" sz="3200" dirty="0" smtClean="0">
                <a:latin typeface="Times New Roman" pitchFamily="18" charset="0"/>
                <a:cs typeface="Times New Roman" pitchFamily="18" charset="0"/>
              </a:rPr>
              <a:t>A solenoid is a coil of wire that produces a magnetic field when carrying  an  electric current.</a:t>
            </a:r>
            <a:endParaRPr lang="en-US" sz="3200" dirty="0">
              <a:latin typeface="Times New Roman" pitchFamily="18" charset="0"/>
              <a:cs typeface="Times New Roman" pitchFamily="18" charset="0"/>
            </a:endParaRPr>
          </a:p>
        </p:txBody>
      </p:sp>
    </p:spTree>
  </p:cSld>
  <p:clrMapOvr>
    <a:masterClrMapping/>
  </p:clrMapOvr>
  <p:transition>
    <p:comb dir="vert"/>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162800" cy="1143000"/>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normAutofit/>
          </a:bodyPr>
          <a:lstStyle/>
          <a:p>
            <a:r>
              <a:rPr lang="en-US" sz="4400" dirty="0">
                <a:solidFill>
                  <a:srgbClr val="FF0066"/>
                </a:solidFill>
                <a:latin typeface="Algerian" pitchFamily="82" charset="0"/>
              </a:rPr>
              <a:t>S</a:t>
            </a:r>
            <a:r>
              <a:rPr lang="en-US" sz="4400" dirty="0" smtClean="0">
                <a:solidFill>
                  <a:srgbClr val="FF0066"/>
                </a:solidFill>
                <a:latin typeface="Algerian" pitchFamily="82" charset="0"/>
              </a:rPr>
              <a:t>olenoids</a:t>
            </a:r>
            <a:endParaRPr lang="en-US" sz="4400" dirty="0">
              <a:solidFill>
                <a:srgbClr val="FF0066"/>
              </a:solidFill>
              <a:latin typeface="Algerian" pitchFamily="82" charset="0"/>
            </a:endParaRPr>
          </a:p>
        </p:txBody>
      </p:sp>
      <p:sp>
        <p:nvSpPr>
          <p:cNvPr id="3" name="Content Placeholder 2"/>
          <p:cNvSpPr>
            <a:spLocks noGrp="1"/>
          </p:cNvSpPr>
          <p:nvPr>
            <p:ph sz="quarter" idx="1"/>
          </p:nvPr>
        </p:nvSpPr>
        <p:spPr>
          <a:xfrm>
            <a:off x="762000" y="1600200"/>
            <a:ext cx="7162800" cy="4873752"/>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normAutofit/>
          </a:bodyPr>
          <a:lstStyle/>
          <a:p>
            <a:r>
              <a:rPr lang="en-US" sz="3200" dirty="0" smtClean="0">
                <a:latin typeface="Times New Roman" pitchFamily="18" charset="0"/>
                <a:cs typeface="Times New Roman" pitchFamily="18" charset="0"/>
              </a:rPr>
              <a:t>A single loop of wire carrying a current does not have a very strong magnetic field . If many loops can combine to produce  a much stronger magnetic field.</a:t>
            </a:r>
          </a:p>
          <a:p>
            <a:r>
              <a:rPr lang="en-US" sz="3200" dirty="0" smtClean="0">
                <a:latin typeface="Times New Roman" pitchFamily="18" charset="0"/>
                <a:cs typeface="Times New Roman" pitchFamily="18" charset="0"/>
              </a:rPr>
              <a:t>The strength of the magnetic field produced by a solenoid increases as more loops are added and as the current in the wire is increasing</a:t>
            </a:r>
            <a:r>
              <a:rPr lang="en-US" dirty="0" smtClean="0"/>
              <a:t>.</a:t>
            </a:r>
          </a:p>
          <a:p>
            <a:endParaRPr lang="en-US" dirty="0" smtClean="0"/>
          </a:p>
        </p:txBody>
      </p:sp>
    </p:spTree>
  </p:cSld>
  <p:clrMapOvr>
    <a:masterClrMapping/>
  </p:clrMapOvr>
  <p:transition>
    <p:strips/>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0800000" flipV="1">
            <a:off x="5257800" y="0"/>
            <a:ext cx="3429000" cy="1143000"/>
          </a:xfrm>
        </p:spPr>
        <p:txBody>
          <a:bodyPr>
            <a:normAutofit/>
          </a:bodyPr>
          <a:lstStyle/>
          <a:p>
            <a:r>
              <a:rPr lang="en-US" dirty="0" smtClean="0"/>
              <a:t>              </a:t>
            </a:r>
            <a:r>
              <a:rPr lang="en-US" sz="3900" b="0" dirty="0" smtClean="0">
                <a:latin typeface="Algerian" pitchFamily="82" charset="0"/>
              </a:rPr>
              <a:t> </a:t>
            </a:r>
            <a:r>
              <a:rPr lang="en-US" sz="3900" b="0" dirty="0" smtClean="0">
                <a:solidFill>
                  <a:srgbClr val="FF0066"/>
                </a:solidFill>
                <a:latin typeface="Algerian" pitchFamily="82" charset="0"/>
              </a:rPr>
              <a:t>solenoids</a:t>
            </a:r>
            <a:endParaRPr lang="en-US" sz="3900" b="0" dirty="0">
              <a:solidFill>
                <a:srgbClr val="FF0066"/>
              </a:solidFill>
              <a:latin typeface="Algerian" pitchFamily="82" charset="0"/>
            </a:endParaRPr>
          </a:p>
        </p:txBody>
      </p:sp>
      <p:pic>
        <p:nvPicPr>
          <p:cNvPr id="1026" name="Picture 2" descr="Magnetic field lines around a solenoid."/>
          <p:cNvPicPr>
            <a:picLocks noGrp="1" noChangeAspect="1" noChangeArrowheads="1"/>
          </p:cNvPicPr>
          <p:nvPr>
            <p:ph type="pic" idx="1"/>
          </p:nvPr>
        </p:nvPicPr>
        <p:blipFill>
          <a:blip r:embed="rId3" cstate="print"/>
          <a:srcRect l="16250" r="16250"/>
          <a:stretch>
            <a:fillRect/>
          </a:stretch>
        </p:blipFill>
        <p:spPr bwMode="auto">
          <a:xfrm>
            <a:off x="228600" y="152400"/>
            <a:ext cx="5943600" cy="6324600"/>
          </a:xfrm>
          <a:prstGeom prst="rect">
            <a:avLst/>
          </a:prstGeom>
          <a:noFill/>
        </p:spPr>
      </p:pic>
      <p:sp>
        <p:nvSpPr>
          <p:cNvPr id="6" name="Text Placeholder 5"/>
          <p:cNvSpPr>
            <a:spLocks noGrp="1"/>
          </p:cNvSpPr>
          <p:nvPr>
            <p:ph type="body" sz="half" idx="2"/>
          </p:nvPr>
        </p:nvSpPr>
        <p:spPr>
          <a:xfrm>
            <a:off x="5389098" y="5715000"/>
            <a:ext cx="3429000" cy="1143000"/>
          </a:xfrm>
        </p:spPr>
        <p:txBody>
          <a:bodyPr/>
          <a:lstStyle/>
          <a:p>
            <a:endParaRPr lang="en-US" dirty="0" smtClean="0"/>
          </a:p>
        </p:txBody>
      </p:sp>
    </p:spTree>
  </p:cSld>
  <p:clrMapOvr>
    <a:masterClrMapping/>
  </p:clrMapOvr>
  <p:transition>
    <p:plus/>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r>
              <a:rPr lang="en-US" sz="4400" dirty="0" smtClean="0">
                <a:solidFill>
                  <a:srgbClr val="FF0000"/>
                </a:solidFill>
                <a:latin typeface="Algerian" pitchFamily="82" charset="0"/>
              </a:rPr>
              <a:t>Electromagnets</a:t>
            </a:r>
            <a:endParaRPr lang="en-US" sz="4400" dirty="0">
              <a:solidFill>
                <a:srgbClr val="FF0000"/>
              </a:solidFill>
              <a:latin typeface="Algerian" pitchFamily="82" charset="0"/>
            </a:endParaRPr>
          </a:p>
        </p:txBody>
      </p:sp>
      <p:sp>
        <p:nvSpPr>
          <p:cNvPr id="3" name="Content Placeholder 2"/>
          <p:cNvSpPr>
            <a:spLocks noGrp="1"/>
          </p:cNvSpPr>
          <p:nvPr>
            <p:ph sz="quarter" idx="1"/>
          </p:nvPr>
        </p:nvSpPr>
        <p:spPr>
          <a:ln>
            <a:noFill/>
          </a:ln>
          <a:effectLst>
            <a:outerShdw blurRad="50800" dist="38100" dir="5400000" algn="t" rotWithShape="0">
              <a:prstClr val="black">
                <a:alpha val="40000"/>
              </a:prstClr>
            </a:outerShdw>
          </a:effectLst>
          <a:scene3d>
            <a:camera prst="orthographicFront">
              <a:rot lat="0" lon="0" rev="0"/>
            </a:camera>
            <a:lightRig rig="balanced" dir="t">
              <a:rot lat="0" lon="0" rev="8700000"/>
            </a:lightRig>
          </a:scene3d>
          <a:sp3d>
            <a:bevelT w="190500" h="38100"/>
          </a:sp3d>
        </p:spPr>
        <p:style>
          <a:lnRef idx="1">
            <a:schemeClr val="accent3"/>
          </a:lnRef>
          <a:fillRef idx="2">
            <a:schemeClr val="accent3"/>
          </a:fillRef>
          <a:effectRef idx="1">
            <a:schemeClr val="accent3"/>
          </a:effectRef>
          <a:fontRef idx="minor">
            <a:schemeClr val="dk1"/>
          </a:fontRef>
        </p:style>
        <p:txBody>
          <a:bodyPr>
            <a:normAutofit/>
          </a:bodyPr>
          <a:lstStyle/>
          <a:p>
            <a:r>
              <a:rPr lang="en-US" sz="3600" dirty="0" smtClean="0">
                <a:latin typeface="Times New Roman" pitchFamily="18" charset="0"/>
                <a:cs typeface="Times New Roman" pitchFamily="18" charset="0"/>
              </a:rPr>
              <a:t>An electromagnet is a magnet that consists of a solenoid wrapped around an iron core.</a:t>
            </a:r>
          </a:p>
          <a:p>
            <a:r>
              <a:rPr lang="en-US" sz="3600" dirty="0" smtClean="0">
                <a:latin typeface="Times New Roman" pitchFamily="18" charset="0"/>
                <a:cs typeface="Times New Roman" pitchFamily="18" charset="0"/>
              </a:rPr>
              <a:t>The magnetic field produced by the solenoid causes the domains inside the iron core to become better aligned.</a:t>
            </a:r>
            <a:endParaRPr lang="en-US" sz="3600" dirty="0" smtClean="0">
              <a:solidFill>
                <a:schemeClr val="bg1"/>
              </a:solidFill>
              <a:latin typeface="Times New Roman" pitchFamily="18" charset="0"/>
              <a:cs typeface="Times New Roman" pitchFamily="18" charset="0"/>
            </a:endParaRPr>
          </a:p>
        </p:txBody>
      </p:sp>
    </p:spTree>
  </p:cSld>
  <p:clrMapOvr>
    <a:masterClrMapping/>
  </p:clrMapOvr>
  <p:transition>
    <p:dissolve/>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766</TotalTime>
  <Words>862</Words>
  <Application>Microsoft Office PowerPoint</Application>
  <PresentationFormat>On-screen Show (4:3)</PresentationFormat>
  <Paragraphs>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Bell work</vt:lpstr>
      <vt:lpstr>Magnetism  from electricity</vt:lpstr>
      <vt:lpstr>objective</vt:lpstr>
      <vt:lpstr>Magnetism from electricity</vt:lpstr>
      <vt:lpstr>the discovery of electromagnetism </vt:lpstr>
      <vt:lpstr>Using electromagnetism</vt:lpstr>
      <vt:lpstr>Solenoids</vt:lpstr>
      <vt:lpstr>               solenoids</vt:lpstr>
      <vt:lpstr>Electromagnets</vt:lpstr>
      <vt:lpstr>continued</vt:lpstr>
      <vt:lpstr>Heavy lifting</vt:lpstr>
      <vt:lpstr>   Magnetic  heavy lifting</vt:lpstr>
      <vt:lpstr>             doorbells </vt:lpstr>
      <vt:lpstr>   doorbell</vt:lpstr>
      <vt:lpstr>Electric motors</vt:lpstr>
      <vt:lpstr>continued</vt:lpstr>
      <vt:lpstr>Electric motor</vt:lpstr>
      <vt:lpstr>galvanometer</vt:lpstr>
      <vt:lpstr>continued</vt:lpstr>
      <vt:lpstr>galvanometer</vt:lpstr>
    </vt:vector>
  </TitlesOfParts>
  <Company>Metropolitan Nashville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 work</dc:title>
  <dc:creator>Head Middle Magnet Student</dc:creator>
  <cp:lastModifiedBy>Tosh, Jessica Lynn (MNPS)</cp:lastModifiedBy>
  <cp:revision>83</cp:revision>
  <dcterms:created xsi:type="dcterms:W3CDTF">2012-11-16T14:30:05Z</dcterms:created>
  <dcterms:modified xsi:type="dcterms:W3CDTF">2014-02-26T13:52:30Z</dcterms:modified>
</cp:coreProperties>
</file>