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7"/>
  </p:notesMasterIdLst>
  <p:handoutMasterIdLst>
    <p:handoutMasterId r:id="rId78"/>
  </p:handoutMasterIdLst>
  <p:sldIdLst>
    <p:sldId id="419" r:id="rId2"/>
    <p:sldId id="505" r:id="rId3"/>
    <p:sldId id="420" r:id="rId4"/>
    <p:sldId id="421" r:id="rId5"/>
    <p:sldId id="459" r:id="rId6"/>
    <p:sldId id="440" r:id="rId7"/>
    <p:sldId id="422" r:id="rId8"/>
    <p:sldId id="522" r:id="rId9"/>
    <p:sldId id="425" r:id="rId10"/>
    <p:sldId id="423" r:id="rId11"/>
    <p:sldId id="424" r:id="rId12"/>
    <p:sldId id="488" r:id="rId13"/>
    <p:sldId id="523" r:id="rId14"/>
    <p:sldId id="426" r:id="rId15"/>
    <p:sldId id="524" r:id="rId16"/>
    <p:sldId id="385" r:id="rId17"/>
    <p:sldId id="489" r:id="rId18"/>
    <p:sldId id="490" r:id="rId19"/>
    <p:sldId id="428" r:id="rId20"/>
    <p:sldId id="386" r:id="rId21"/>
    <p:sldId id="492" r:id="rId22"/>
    <p:sldId id="491" r:id="rId23"/>
    <p:sldId id="348" r:id="rId24"/>
    <p:sldId id="395" r:id="rId25"/>
    <p:sldId id="455" r:id="rId26"/>
    <p:sldId id="487" r:id="rId27"/>
    <p:sldId id="517" r:id="rId28"/>
    <p:sldId id="454" r:id="rId29"/>
    <p:sldId id="494" r:id="rId30"/>
    <p:sldId id="495" r:id="rId31"/>
    <p:sldId id="496" r:id="rId32"/>
    <p:sldId id="497" r:id="rId33"/>
    <p:sldId id="388" r:id="rId34"/>
    <p:sldId id="500" r:id="rId35"/>
    <p:sldId id="498" r:id="rId36"/>
    <p:sldId id="501" r:id="rId37"/>
    <p:sldId id="502" r:id="rId38"/>
    <p:sldId id="503" r:id="rId39"/>
    <p:sldId id="504" r:id="rId40"/>
    <p:sldId id="507" r:id="rId41"/>
    <p:sldId id="506" r:id="rId42"/>
    <p:sldId id="508" r:id="rId43"/>
    <p:sldId id="510" r:id="rId44"/>
    <p:sldId id="394" r:id="rId45"/>
    <p:sldId id="513" r:id="rId46"/>
    <p:sldId id="468" r:id="rId47"/>
    <p:sldId id="469" r:id="rId48"/>
    <p:sldId id="470" r:id="rId49"/>
    <p:sldId id="471" r:id="rId50"/>
    <p:sldId id="472" r:id="rId51"/>
    <p:sldId id="473" r:id="rId52"/>
    <p:sldId id="518" r:id="rId53"/>
    <p:sldId id="474" r:id="rId54"/>
    <p:sldId id="475" r:id="rId55"/>
    <p:sldId id="514" r:id="rId56"/>
    <p:sldId id="511" r:id="rId57"/>
    <p:sldId id="476" r:id="rId58"/>
    <p:sldId id="477" r:id="rId59"/>
    <p:sldId id="509" r:id="rId60"/>
    <p:sldId id="478" r:id="rId61"/>
    <p:sldId id="479" r:id="rId62"/>
    <p:sldId id="480" r:id="rId63"/>
    <p:sldId id="481" r:id="rId64"/>
    <p:sldId id="482" r:id="rId65"/>
    <p:sldId id="483" r:id="rId66"/>
    <p:sldId id="484" r:id="rId67"/>
    <p:sldId id="485" r:id="rId68"/>
    <p:sldId id="486" r:id="rId69"/>
    <p:sldId id="520" r:id="rId70"/>
    <p:sldId id="515" r:id="rId71"/>
    <p:sldId id="462" r:id="rId72"/>
    <p:sldId id="463" r:id="rId73"/>
    <p:sldId id="464" r:id="rId74"/>
    <p:sldId id="465" r:id="rId75"/>
    <p:sldId id="521" r:id="rId76"/>
  </p:sldIdLst>
  <p:sldSz cx="9144000" cy="6858000" type="screen4x3"/>
  <p:notesSz cx="6858000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3300"/>
    <a:srgbClr val="FF3300"/>
    <a:srgbClr val="724C26"/>
    <a:srgbClr val="99FF33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94624" autoAdjust="0"/>
  </p:normalViewPr>
  <p:slideViewPr>
    <p:cSldViewPr>
      <p:cViewPr>
        <p:scale>
          <a:sx n="50" d="100"/>
          <a:sy n="50" d="100"/>
        </p:scale>
        <p:origin x="-1674" y="-636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318" y="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48"/>
    </p:cViewPr>
  </p:sorterViewPr>
  <p:notesViewPr>
    <p:cSldViewPr>
      <p:cViewPr varScale="1">
        <p:scale>
          <a:sx n="65" d="100"/>
          <a:sy n="65" d="100"/>
        </p:scale>
        <p:origin x="-1968" y="-84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36671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Mendelian Genetics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29000" y="36671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AC6010E-C56D-471F-8685-20AFBD5E8C80}" type="datetime1">
              <a:rPr lang="en-US"/>
              <a:pPr>
                <a:defRPr/>
              </a:pPr>
              <a:t>11/5/2011</a:t>
            </a:fld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8356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G. Podgorski, Biol 1010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29000" y="8356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8CEBB04-84E6-4743-973D-1F4920E3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1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Mendelian Genetics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9F4953-DF19-4ACF-9D19-75DD81C0AAB4}" type="datetime1">
              <a:rPr lang="en-US"/>
              <a:pPr>
                <a:defRPr/>
              </a:pPr>
              <a:t>11/5/2011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236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7850"/>
            <a:ext cx="5029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G. Podgorski, Biol 1010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95417E2-5C87-43AD-8DC5-AE51075C3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159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5D11EA8-A776-480D-8167-C503954B5F76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7CA6D-B73A-4C17-B6CD-A86443A6422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FEBCDD3-C9BC-41C4-B351-AA9DADED22EC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3EB48-E828-44AE-8F54-A4FE088713C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3D3C31F-923C-4B99-BF61-72D00983D3D6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12E85-D560-4898-9FC6-56577D437A6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8D951B3-A1D3-40C7-89CB-8E51323996F2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F3EDB-D9BA-410F-B8B5-A06B0722B6B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2D91A82-49B8-4753-93F0-8FB84C0B93B9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651EB-63D8-421D-8A88-1F099F378F5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C6D5621-0AF5-4F0F-A379-E034D34587C3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962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5C531-FA88-4598-8E1F-3D99EA9E817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6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836A51-FFA6-458C-B70A-4793CD28963C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972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5FC06-3D79-47B2-A499-865850BE076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72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BE48ADF-EA16-4586-8E8E-17AD8A8106C5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993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6FE7B-F2A8-48C0-9F4D-42CBC38F66F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2150"/>
            <a:ext cx="4618038" cy="3463925"/>
          </a:xfrm>
          <a:solidFill>
            <a:srgbClr val="FFFFFF"/>
          </a:solidFill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87850"/>
            <a:ext cx="5486400" cy="41560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697B991-CE59-459A-AA49-54FD172A89BA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003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DC271-4C1D-47C6-994C-FE76A05D79D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03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2FF520A-8EA8-4C98-B665-E9F03EA7A427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013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C4034-1329-473C-9156-AD0F91C05D3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1C8498-DB5F-4C30-9084-DD9A66DC0D99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26F7D-7094-42E2-A919-D8B8D1EA88C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9CE6047-F525-471A-94E5-11DA2DCB7319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1C23A-41A9-48D3-B0CA-4CF20A1C3C2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BB0A39F-5BF1-4279-8B04-5AE36832C0D0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B9AB5-F196-4CFC-B01A-EC918680152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4F8C8A6-B4D6-44F2-8DCF-2C187FE951DD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05980-8C39-4EA2-AEF4-A8DEB5DE38C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EF1443F-ED4D-4392-85AE-600A254E2095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338A2-9F63-485C-8B2D-8969EBCBD02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C3CE427-2A34-4859-987D-2DA82AFC0616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4BF94-481F-46E3-B562-CE2852B19DA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CA0AFF1-2EAA-4A4E-A634-9D4CE09E96ED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213EF-F140-4744-BA48-016105F7111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468C4E5-48EE-4794-9354-AD7DC3A53E74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085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0BDE4-3C7B-499E-A2EB-7CAD477588C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85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D6B0245-A850-4CC0-ABA5-59B2D1C78758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095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711C8-29CC-4BB7-992D-57036964813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95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ECA1998-9AAA-4975-A8C4-58E778E5B59D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105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71A8A-C263-4F96-A17F-5D3DF1B5B5B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05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E51D2A3-18D3-4B21-B300-4A6DA673AF80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116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00344-768B-4412-BF38-004F898D93B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16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B375D51-4A01-4F8B-A30A-BDBCDC84B8A9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126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C6F57-CE27-42BE-8282-702EF019C12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26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C9D3105-84AE-4EF1-A428-94026EFA52E4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9BFD1-EEB4-4AAF-9C06-EF1FEBCA275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ACE899E-CE37-4A1F-BD02-0B8C5E260DF8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136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3C1F5-95A5-459C-903C-0808E97F143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136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7423CEB-B240-4DF1-8232-E51906165261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146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AE02F-17CD-414E-A7EA-28B65B2BED1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146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C0E47AA-1650-4CD6-8E21-80EE06925C8C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7CCA7-B3A8-4FF5-B4D0-F08C4E1594F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E7D9860-6EF5-44FA-8879-C35C8152F320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167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20B02-5153-4694-8526-5957A4696CA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6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72321A4-6728-4C2E-A189-2C4F059397DC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177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3FE59-A149-4BD0-9D97-F10A65FD563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77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A298CB7-2738-42F3-8EDA-0F6C118F5F8B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187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F19F5-7A2E-4AEF-8C22-FE9FC5B1004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87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C42C196-7D5F-478A-9D67-381462AFC19B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6DF9A-E3FA-4559-AF19-E9DA7227A1F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98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904D26-3FDA-478D-A63B-29247063BE60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208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5FCFD-0EE0-4F2A-A1E0-53A1B726320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0E4C8AD-A7B0-4F92-9802-630D64F664F0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218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1CF45-56E1-4B7C-9C20-2E0C17B20D7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18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961415B-AD4E-4632-97B4-0443755FADEF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228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61CBF-83E8-4132-9656-75DF215E7B9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22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CA5CB91-2269-47D1-8CE7-EB8E9CD70141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89D4D-A918-4181-9B4B-82C88FED4FB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67BED91-0FC0-4A56-AD4D-018C407FBFC1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239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EA6E7-227C-42BF-BDB4-E4BABF2DA3C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239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E660811-FCD4-4FAF-AD6F-3877EC171190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249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355A3-5D66-4CAE-A8BB-1703FAEA8D1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249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1CCFC89-20F8-4898-B267-CF3E9A0DA8C2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259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28499-4A8D-46B7-8689-75A75FCED641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59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A86DA33-A3E5-41BD-905A-DA65D0128B7A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269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257FC-B227-4CDE-8A7D-F05F690A219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69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1F4BF47-2FAC-469A-A465-FC7338CAC205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280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4E0B0-FF27-43E5-90DE-D91E4DAFEA4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80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D45AC69-25B1-494D-8447-4BB73E2ED036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5D411-6F84-422D-B8F0-8EE163CF111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90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B9EC21F-981E-494A-9BF2-A736253F43AD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300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7E0D0-2B38-4D04-9BCC-71F450996066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30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30FBB0B-7480-48C6-8483-B9FC10649788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310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B4251-694C-4FCC-95BB-08A2B4B0767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310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215BCA9-E5AF-4ED9-A58D-3B9740FD19A8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321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DF026-B30F-4625-8376-C2B5F0856435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32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51AD30C-8308-471E-A2AD-CB2DF3749BAF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331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29A32-2225-4BBC-8521-8E93BE20FB08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33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3C03ABE-C95B-4134-97E6-03E69EBADAEB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28CC8-02F0-47BE-A801-73B9D83E0E1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2150"/>
            <a:ext cx="4618038" cy="3463925"/>
          </a:xfrm>
          <a:solidFill>
            <a:srgbClr val="FFFFFF"/>
          </a:solidFill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CA" smtClean="0"/>
              <a:t>Fig. 5.co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5B89190-A7CD-4E10-A813-8150CB77B5CD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341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4FB23-63B9-46A1-AF61-74DE30B7505A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4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C721D3D-616C-4B75-AF3E-96DAC658DAAC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351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6E41D-6846-4528-A181-8481B26B63D1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09F4BFE-EFF5-4009-9097-1F8CAE1A4133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361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CC57F-E613-4C07-9C7C-6E87DB3C591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6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A042083-A135-4989-A48A-B96391B4E3E9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37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F5A62-97D8-4643-ABCD-D6674658078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7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C3D7BC7-2B01-40B7-BA36-5619BE9F6C33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38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40635-E342-41C9-BB3B-C845D193150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8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AD2E48E-63DB-4DE0-B748-B751ACB7DA32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39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BA855-7B7D-44F4-9C18-B965372112AF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9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62F4575-7281-4426-9838-9603C3AAAA1A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402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F1BBB-2E10-4138-A28B-D35225E07B93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402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CF06D7B-BEB3-409F-905C-B0AFD006152E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413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4EE43-C72F-4C03-B13F-4EAF8C1E6CC1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41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B4640E-AE9C-4DE8-92EC-471320ABD9AD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42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D9861-21E1-4BDE-9494-109F2A99DCC0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42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5CA053F-36B3-48D1-B9E3-A510856EEBFB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43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AB0A8-7176-419A-B651-9F963AE77528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43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7764EE4-A83B-493F-A9AF-E7EAF60EA9AB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2F409-90A8-4F83-8AE9-C3E79C229A8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B5EAF69-41AD-4B5D-8026-E21FB066AA26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44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30C73-7F5D-452F-8291-EA35580235B2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44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F250A8B-0F34-4DEC-BBFC-FA9FDFF60535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45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A3B89-5672-4BC9-8B2D-B5B996D26E3C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45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A335DCF-0288-4BB5-B8D4-D69FA42B44A8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46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A5BBD-6B85-4D34-946A-4FCA59A28903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46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CA13D07-9BF0-4FBD-B6A6-F3C4AD79AC79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47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2273D-F209-4805-A93B-F5AFCB66345D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7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27E3BB4-C530-400A-9E98-8590209EB7A5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48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DD5F9-7FEF-49C7-B73E-8525489F2405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8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5329350-9223-429A-AC50-728E973C76C8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49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B84C7-A38B-47D8-89CD-F31A111F10A9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49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03DB3F-E6A5-4B25-9258-81283B76B245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50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2CBE9-F637-488B-B146-A372135AD826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50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C24B5BD-BB5B-4803-A085-74968ADA43F8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D3E59-8373-4442-9A9C-8E2E1E91CBD0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C9C4807-E1D7-4DA6-A3E4-C36BA909C134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52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B52B3-C551-43D2-8595-49759EDDA226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52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83041AE-0600-4852-B15F-941AFE0BBFE3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53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51BD5-BD78-43DE-8C46-CD0974E21538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53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994CA8D-6B0A-4768-AFD1-AB163067C66C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41849-90A9-44FD-98E5-D4ABBFABD39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C8D8950-9FBA-42F4-B2F1-6F93CD208F35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54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354BD-FD54-4710-A404-3F8DCCAF8869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54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3B02165-001E-4B0B-84A9-10DBA2C6CF5B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55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9B457-14ED-42A6-9994-465CE6A74C90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55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A6A8F76-CDFB-467D-8EC9-A966396FE3C8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CEB6E-95D7-4279-A196-30EA22435644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56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A06B989-1863-4FC6-B258-8A387D517CEF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28C23-778A-4710-A32E-DB0A809817D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F0B5CDF-1922-4E58-85D5-3BD5F54EC4D7}" type="datetime1">
              <a:rPr lang="en-US" smtClean="0"/>
              <a:pPr/>
              <a:t>11/5/2011</a:t>
            </a:fld>
            <a:endParaRPr lang="en-US" smtClean="0"/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0D698-0E0E-459C-91F8-8FD344EEB20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86200"/>
            <a:ext cx="9144000" cy="6858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9144000" cy="228600"/>
          </a:xfrm>
        </p:spPr>
        <p:txBody>
          <a:bodyPr/>
          <a:lstStyle>
            <a:lvl1pPr marL="0" indent="0" algn="ctr">
              <a:buSzPct val="250000"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C2AA-D006-4AC4-B169-722517599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C12B-6D20-46C1-8641-A2B135A35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2517-C7BD-4F79-910B-1FE5FDE2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3F38-D9E3-445A-8EC0-B48DDBD46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533400"/>
            <a:ext cx="43053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3053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9320-67B7-4299-AE32-A141F46B8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F7E7E-F195-444F-ABF0-AB8CB6085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4B67-1B79-4B0C-A08D-C8808DB46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C58AC-97E9-4C85-870C-D679E9AD0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2174-4518-49D0-8C79-400D91006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5369-F8C0-4AB9-9128-35F22C6FD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FFD8-6468-44C9-A964-7B7503092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D356-5E1F-4364-A4D0-9E2592299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49F9A-8B10-4FFD-835B-4E9546603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533400"/>
            <a:ext cx="8763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689725"/>
            <a:ext cx="177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Eras Bold IT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6800" y="6689725"/>
            <a:ext cx="2413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Eras Bold ITC" pitchFamily="34" charset="0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1200" y="6689725"/>
            <a:ext cx="177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Eras Bold ITC" pitchFamily="34" charset="0"/>
              </a:defRPr>
            </a:lvl1pPr>
          </a:lstStyle>
          <a:p>
            <a:pPr>
              <a:defRPr/>
            </a:pPr>
            <a:fld id="{D655769C-1DE8-4A54-A8E9-A98CB1615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med">
    <p:fade thruBlk="1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300000"/>
        <a:defRPr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300000"/>
        <a:defRPr sz="16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300000"/>
        <a:defRPr sz="14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Red%2520flower%25200013%5b1%5d.jpg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cmassengale\Application%20Data\Microsoft\Media%20Catalog\pea.jpg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cmassengale\Application%20Data\Microsoft\Media%20Catalog\emasculation%5b1%5d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cmassengale\Application%20Data\Microsoft\Media%20Catalog\pink_snapdragon%5b1%5d.jpg" TargetMode="Externa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58920D-896D-400E-A92F-E143B63C3A0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425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1447800" y="1981200"/>
            <a:ext cx="6705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err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Mendelelian</a:t>
            </a:r>
            <a:r>
              <a:rPr lang="en-US" sz="7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Genetics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BDA8E-6747-4DBE-9F25-558335A7A31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Designer </a:t>
            </a: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“Genes”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7244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forms of a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(dominant &amp; recessive)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stronger of two genes expressed in the hybrid; represented by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capital letter (R)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 that shows up less often in a cross; represented by a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lowercase letter (r)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CD3D5C-E916-4956-8AAD-238491213DC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2390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Terminology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 combination for a trait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(e.g. RR,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physical feature resulting from a genotype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(e.g. red, white)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1429" name="Red%20flower%200013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733800"/>
            <a:ext cx="1212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31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1429"/>
                </p:tgtEl>
              </p:cMediaNode>
            </p:video>
          </p:childTnLst>
        </p:cTn>
      </p:par>
    </p:tnLst>
    <p:bldLst>
      <p:bldP spid="23142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105978-EB28-417B-98F4-9498639C107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&amp; Phenotype in Flowers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73152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 of alleles: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 red flower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 yellow flower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genes occur in pairs, so </a:t>
            </a:r>
            <a:r>
              <a:rPr lang="en-GB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alleles</a:t>
            </a: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affect a characteristic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Possible combinations are:</a:t>
            </a:r>
          </a:p>
          <a:p>
            <a:pPr algn="l">
              <a:spcBef>
                <a:spcPct val="50000"/>
              </a:spcBef>
              <a:defRPr/>
            </a:pPr>
            <a:endParaRPr lang="en-GB" sz="3200" b="1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381000" y="48768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Genotypes</a:t>
            </a:r>
            <a:r>
              <a:rPr lang="en-GB" sz="3200">
                <a:latin typeface="Comic Sans MS" pitchFamily="66" charset="0"/>
              </a:rPr>
              <a:t>	</a:t>
            </a: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		</a:t>
            </a: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</a:t>
            </a: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Phenotypes</a:t>
            </a:r>
            <a:r>
              <a:rPr lang="en-GB" sz="3200">
                <a:latin typeface="Comic Sans MS" pitchFamily="66" charset="0"/>
              </a:rPr>
              <a:t>	</a:t>
            </a:r>
            <a:r>
              <a:rPr lang="en-GB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RED      RED   	YELLOW</a:t>
            </a:r>
            <a:endParaRPr lang="en-GB" sz="2400" b="1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0277" name="Picture 5" descr="A2PLNT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447800"/>
            <a:ext cx="259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utoUpdateAnimBg="0"/>
      <p:bldP spid="31027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pPr algn="ctr"/>
            <a:r>
              <a:rPr lang="en-US" sz="6000" dirty="0" smtClean="0"/>
              <a:t>Use Your Noodle!</a:t>
            </a:r>
            <a:endParaRPr lang="en-US" sz="6000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304800" y="1143000"/>
            <a:ext cx="3733800" cy="5257800"/>
          </a:xfrm>
        </p:spPr>
        <p:txBody>
          <a:bodyPr/>
          <a:lstStyle/>
          <a:p>
            <a:r>
              <a:rPr lang="en-US" sz="2000" dirty="0" smtClean="0"/>
              <a:t>Answer the following in your science notebook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Determine which allele is dominate and recessive?</a:t>
            </a:r>
          </a:p>
          <a:p>
            <a:pPr marL="514350" indent="-514350" algn="ctr"/>
            <a:r>
              <a:rPr lang="en-US" sz="2800" dirty="0" err="1" smtClean="0"/>
              <a:t>Rr</a:t>
            </a:r>
            <a:endParaRPr lang="en-US" sz="2800" dirty="0" smtClean="0"/>
          </a:p>
          <a:p>
            <a:pPr marL="514350" indent="-514350" algn="ctr"/>
            <a:r>
              <a:rPr lang="en-US" sz="2800" dirty="0" smtClean="0"/>
              <a:t>GG</a:t>
            </a:r>
          </a:p>
          <a:p>
            <a:pPr marL="514350" indent="-514350" algn="ctr"/>
            <a:r>
              <a:rPr lang="en-US" sz="2800" dirty="0" err="1" smtClean="0"/>
              <a:t>Hh</a:t>
            </a:r>
            <a:endParaRPr lang="en-US" sz="2800" dirty="0" smtClean="0"/>
          </a:p>
          <a:p>
            <a:pPr marL="514350" indent="-514350" algn="ctr"/>
            <a:r>
              <a:rPr lang="en-US" sz="2800" dirty="0" smtClean="0"/>
              <a:t>ff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7E7E-F195-444F-ABF0-AB8CB6085C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5562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You have 2 minutes</a:t>
            </a:r>
            <a:endParaRPr lang="en-US" sz="4800" dirty="0"/>
          </a:p>
        </p:txBody>
      </p:sp>
      <p:pic>
        <p:nvPicPr>
          <p:cNvPr id="12" name="Picture 11" descr="Gene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295400"/>
            <a:ext cx="5493698" cy="4105816"/>
          </a:xfrm>
          <a:prstGeom prst="rect">
            <a:avLst/>
          </a:prstGeom>
        </p:spPr>
      </p:pic>
    </p:spTree>
  </p:cSld>
  <p:clrMapOvr>
    <a:masterClrMapping/>
  </p:clrMapOvr>
  <p:transition spd="med" advClick="0" advTm="1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217F50-21B8-44F6-BC93-741FAC50F81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6482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- gene combination involving 2 dominant or 2 recessive genes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(e.g. RR or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);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called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pure 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- gene combination of one dominant &amp; one recessive allele    (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);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called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</a:t>
            </a: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pPr algn="ctr"/>
            <a:r>
              <a:rPr lang="en-US" sz="6000" dirty="0" smtClean="0"/>
              <a:t>Use Your Noodle!</a:t>
            </a:r>
            <a:endParaRPr lang="en-US" sz="6000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304800" y="1143000"/>
            <a:ext cx="3733800" cy="5257800"/>
          </a:xfrm>
        </p:spPr>
        <p:txBody>
          <a:bodyPr/>
          <a:lstStyle/>
          <a:p>
            <a:r>
              <a:rPr lang="en-US" sz="2000" dirty="0" smtClean="0"/>
              <a:t>Answer the following in your science notebook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Determine which allele is Homozygous or Heterozygous?</a:t>
            </a:r>
          </a:p>
          <a:p>
            <a:pPr marL="514350" indent="-514350" algn="ctr"/>
            <a:r>
              <a:rPr lang="en-US" sz="2800" dirty="0" err="1" smtClean="0"/>
              <a:t>Rr</a:t>
            </a:r>
            <a:endParaRPr lang="en-US" sz="2800" dirty="0" smtClean="0"/>
          </a:p>
          <a:p>
            <a:pPr marL="514350" indent="-514350" algn="ctr"/>
            <a:r>
              <a:rPr lang="en-US" sz="2800" dirty="0" smtClean="0"/>
              <a:t>GG</a:t>
            </a:r>
          </a:p>
          <a:p>
            <a:pPr marL="514350" indent="-514350" algn="ctr"/>
            <a:r>
              <a:rPr lang="en-US" sz="2800" dirty="0" err="1" smtClean="0"/>
              <a:t>Hh</a:t>
            </a:r>
            <a:endParaRPr lang="en-US" sz="2800" dirty="0" smtClean="0"/>
          </a:p>
          <a:p>
            <a:pPr marL="514350" indent="-514350" algn="ctr"/>
            <a:r>
              <a:rPr lang="en-US" sz="2800" dirty="0" smtClean="0"/>
              <a:t>ff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7E7E-F195-444F-ABF0-AB8CB6085C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5562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You have 2 minutes</a:t>
            </a:r>
            <a:endParaRPr lang="en-US" sz="4800" dirty="0"/>
          </a:p>
        </p:txBody>
      </p:sp>
      <p:pic>
        <p:nvPicPr>
          <p:cNvPr id="12" name="Picture 11" descr="Gene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295400"/>
            <a:ext cx="5493698" cy="4105816"/>
          </a:xfrm>
          <a:prstGeom prst="rect">
            <a:avLst/>
          </a:prstGeom>
        </p:spPr>
      </p:pic>
    </p:spTree>
  </p:cSld>
  <p:clrMapOvr>
    <a:masterClrMapping/>
  </p:clrMapOvr>
  <p:transition spd="med" advClick="0" advTm="1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B4EEC1-64CC-4009-BA31-0FF6F2FB4858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7411" name="Picture 2" descr="FG11_13"/>
          <p:cNvPicPr>
            <a:picLocks noChangeAspect="1" noChangeArrowheads="1"/>
          </p:cNvPicPr>
          <p:nvPr/>
        </p:nvPicPr>
        <p:blipFill>
          <a:blip r:embed="rId3" cstate="print"/>
          <a:srcRect b="9610"/>
          <a:stretch>
            <a:fillRect/>
          </a:stretch>
        </p:blipFill>
        <p:spPr bwMode="auto">
          <a:xfrm>
            <a:off x="1219200" y="1828800"/>
            <a:ext cx="68580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4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Genes and Environment Determine Characteristics</a:t>
            </a:r>
            <a:br>
              <a:rPr lang="en-US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DCA060-9C81-4E51-8E5E-630704A531B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467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Pea Plant Experiments</a:t>
            </a:r>
          </a:p>
        </p:txBody>
      </p:sp>
      <p:pic>
        <p:nvPicPr>
          <p:cNvPr id="18436" name="Picture 6" descr="19991021-sweetp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C1735C-B3EC-4235-9407-B59AAF4E0AA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peas,</a:t>
            </a:r>
            <a:r>
              <a:rPr lang="en-US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Pisum sativum</a:t>
            </a: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sz="4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2672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grown in a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area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lots of offspring </a:t>
            </a:r>
          </a:p>
          <a:p>
            <a:pPr marL="0" indent="0" eaLnBrk="1" hangingPunct="1">
              <a:lnSpc>
                <a:spcPct val="90000"/>
              </a:lnSpc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pure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when allowed to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self-pollinate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several generations </a:t>
            </a:r>
          </a:p>
          <a:p>
            <a:pPr marL="0" indent="0" eaLnBrk="1" hangingPunct="1">
              <a:lnSpc>
                <a:spcPct val="90000"/>
              </a:lnSpc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artificially cross-pollinated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13352" name="pea.jpg">
            <a:hlinkClick r:id="" action="ppaction://media"/>
          </p:cNvPr>
          <p:cNvPicPr>
            <a:picLocks noGrp="1" noChangeAspect="1" noChangeArrowheads="1"/>
          </p:cNvPicPr>
          <p:nvPr>
            <p:ph type="clipArt"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1600200"/>
            <a:ext cx="3810000" cy="4343400"/>
          </a:xfrm>
        </p:spPr>
      </p:pic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3352"/>
                </p:tgtEl>
              </p:cMediaNode>
            </p:video>
          </p:childTnLst>
        </p:cTn>
      </p:par>
    </p:tnLst>
    <p:bldLst>
      <p:bldP spid="3133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9DF95C-DAA1-4103-8114-176DD7DCF25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086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Experimental Methods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800600" cy="4648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</a:t>
            </a: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hand-pollinated</a:t>
            </a:r>
            <a:r>
              <a:rPr lang="en-US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 using a </a:t>
            </a: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paintbrush</a:t>
            </a:r>
          </a:p>
          <a:p>
            <a:pPr marL="457200" lvl="1" indent="0" eaLnBrk="1" hangingPunct="1"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could </a:t>
            </a:r>
            <a:r>
              <a:rPr 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snip the stamens</a:t>
            </a: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prevent self-pollination</a:t>
            </a:r>
          </a:p>
          <a:p>
            <a:pPr marL="457200" lvl="1" indent="0" eaLnBrk="1" hangingPunct="1"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Covered each flower with a cloth bag</a:t>
            </a:r>
          </a:p>
          <a:p>
            <a:pPr marL="0" indent="0" eaLnBrk="1" hangingPunct="1">
              <a:defRPr/>
            </a:pPr>
            <a:r>
              <a:rPr lang="en-US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traced traits through the </a:t>
            </a: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several generations</a:t>
            </a:r>
            <a:endParaRPr lang="en-US" sz="32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/>
            <a:r>
              <a:rPr lang="en-US" sz="1400" smtClean="0"/>
              <a:t> </a:t>
            </a:r>
          </a:p>
        </p:txBody>
      </p:sp>
      <p:pic>
        <p:nvPicPr>
          <p:cNvPr id="21510" name="emasculatio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5867400" y="2438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pic>
        <p:nvPicPr>
          <p:cNvPr id="21512" name="emasculatio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8100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5" descr="emasculation"/>
          <p:cNvPicPr>
            <a:picLocks noChangeAspect="1" noChangeArrowheads="1"/>
          </p:cNvPicPr>
          <p:nvPr/>
        </p:nvPicPr>
        <p:blipFill>
          <a:blip r:embed="rId5" cstate="print"/>
          <a:srcRect l="15047" r="13190"/>
          <a:stretch>
            <a:fillRect/>
          </a:stretch>
        </p:blipFill>
        <p:spPr bwMode="auto">
          <a:xfrm>
            <a:off x="4953000" y="1905000"/>
            <a:ext cx="396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utoUpdateAnimBg="0"/>
      <p:bldP spid="23962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FC971-2619-4ECE-A479-1D4AA5B8C679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333826" name="Picture 2" descr="06-06"/>
          <p:cNvPicPr>
            <a:picLocks noChangeAspect="1" noChangeArrowheads="1"/>
          </p:cNvPicPr>
          <p:nvPr/>
        </p:nvPicPr>
        <p:blipFill>
          <a:blip r:embed="rId3" cstate="print"/>
          <a:srcRect l="3223" t="3751" r="3323" b="3749"/>
          <a:stretch>
            <a:fillRect/>
          </a:stretch>
        </p:blipFill>
        <p:spPr bwMode="auto">
          <a:xfrm>
            <a:off x="4267200" y="457200"/>
            <a:ext cx="45989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3810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Gregor Mendel</a:t>
            </a:r>
            <a:b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(1822-1884)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3429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Responsible for the Laws governing Inheritance of Traits</a:t>
            </a:r>
          </a:p>
        </p:txBody>
      </p:sp>
      <p:sp>
        <p:nvSpPr>
          <p:cNvPr id="410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C6EF9B-9208-4A50-AB05-B3617B1FF1B3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2531" name="Picture 2" descr="FG11_02"/>
          <p:cNvPicPr>
            <a:picLocks noChangeAspect="1" noChangeArrowheads="1"/>
          </p:cNvPicPr>
          <p:nvPr/>
        </p:nvPicPr>
        <p:blipFill>
          <a:blip r:embed="rId3" cstate="print"/>
          <a:srcRect b="34123"/>
          <a:stretch>
            <a:fillRect/>
          </a:stretch>
        </p:blipFill>
        <p:spPr bwMode="auto">
          <a:xfrm>
            <a:off x="2895600" y="1295400"/>
            <a:ext cx="5988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65125" y="346075"/>
            <a:ext cx="839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How Mendel Began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514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Mendel produced </a:t>
            </a: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pure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strains by allowing the plants to </a:t>
            </a: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self-pollinate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 several generations</a:t>
            </a:r>
          </a:p>
        </p:txBody>
      </p:sp>
      <p:sp>
        <p:nvSpPr>
          <p:cNvPr id="2253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616B0C-4E73-420D-B4B8-77D2F86FA02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Eight Pea Plant Traits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 shape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 Round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Wrinkled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 Color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---- Yellow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(Y)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  Green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y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 Shape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 Smooth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wrinkled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ge Italic" pitchFamily="66" charset="0"/>
              </a:rPr>
              <a:t>s</a:t>
            </a: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nch Script MT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 Color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  Green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Yellow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 Coat Color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---Gray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White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Flower position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---Axial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Terminal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Height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 Tall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Short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Flower color </a:t>
            </a:r>
            <a:r>
              <a:rPr lang="en-US" sz="3200" b="1" i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white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ge Italic" pitchFamily="66" charset="0"/>
              </a:rPr>
              <a:t>p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2355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11A27B-92D8-4A9E-BDAD-55970CDB9CDE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4579" name="Picture 1026" descr="FG11_T01"/>
          <p:cNvPicPr>
            <a:picLocks noChangeAspect="1" noChangeArrowheads="1"/>
          </p:cNvPicPr>
          <p:nvPr/>
        </p:nvPicPr>
        <p:blipFill>
          <a:blip r:embed="rId3" cstate="print"/>
          <a:srcRect b="54431"/>
          <a:stretch>
            <a:fillRect/>
          </a:stretch>
        </p:blipFill>
        <p:spPr bwMode="auto">
          <a:xfrm>
            <a:off x="228600" y="669925"/>
            <a:ext cx="8382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F683CE-5DC1-4DEA-8D61-0F90FB20D449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5603" name="Picture 5" descr="FG11_T01"/>
          <p:cNvPicPr>
            <a:picLocks noChangeAspect="1" noChangeArrowheads="1"/>
          </p:cNvPicPr>
          <p:nvPr/>
        </p:nvPicPr>
        <p:blipFill>
          <a:blip r:embed="rId3" cstate="print"/>
          <a:srcRect t="45569" b="4622"/>
          <a:stretch>
            <a:fillRect/>
          </a:stretch>
        </p:blipFill>
        <p:spPr bwMode="auto">
          <a:xfrm>
            <a:off x="609600" y="533400"/>
            <a:ext cx="7848600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AB6ED-8184-42E0-A8C3-C998A9E61B86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188420" name="Picture 1028" descr="FG11_T02"/>
          <p:cNvPicPr>
            <a:picLocks noChangeAspect="1" noChangeArrowheads="1"/>
          </p:cNvPicPr>
          <p:nvPr/>
        </p:nvPicPr>
        <p:blipFill>
          <a:blip r:embed="rId3" cstate="print"/>
          <a:srcRect r="3572" b="7962"/>
          <a:stretch>
            <a:fillRect/>
          </a:stretch>
        </p:blipFill>
        <p:spPr bwMode="auto">
          <a:xfrm>
            <a:off x="0" y="1143000"/>
            <a:ext cx="91440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1" name="Text Box 1029"/>
          <p:cNvSpPr txBox="1">
            <a:spLocks noChangeArrowheads="1"/>
          </p:cNvSpPr>
          <p:nvPr/>
        </p:nvSpPr>
        <p:spPr bwMode="auto">
          <a:xfrm>
            <a:off x="130175" y="381000"/>
            <a:ext cx="8632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Mendel’s Experimental Results</a:t>
            </a:r>
          </a:p>
        </p:txBody>
      </p:sp>
      <p:sp>
        <p:nvSpPr>
          <p:cNvPr id="188424" name="AutoShape 1032"/>
          <p:cNvSpPr>
            <a:spLocks noChangeArrowheads="1"/>
          </p:cNvSpPr>
          <p:nvPr/>
        </p:nvSpPr>
        <p:spPr bwMode="auto">
          <a:xfrm>
            <a:off x="6553200" y="5867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106490-58E1-4F67-8CB3-93EFB8616F1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Following the Generations</a:t>
            </a:r>
          </a:p>
        </p:txBody>
      </p:sp>
      <p:pic>
        <p:nvPicPr>
          <p:cNvPr id="274435" name="Picture 3" descr="mendelian_p_f1_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059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199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/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228600" y="4191000"/>
            <a:ext cx="2286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Cross 2 Pure Plants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TT x tt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2590800" y="4191000"/>
            <a:ext cx="2286000" cy="2289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Results in all Hybrids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Tt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1965325" y="54975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4953000" y="4267200"/>
            <a:ext cx="396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Cross 2 Hybrids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get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Tall &amp; 1 Short</a:t>
            </a: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TT, Tt, tt</a:t>
            </a:r>
          </a:p>
        </p:txBody>
      </p:sp>
      <p:sp>
        <p:nvSpPr>
          <p:cNvPr id="2970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 autoUpdateAnimBg="0"/>
      <p:bldP spid="274439" grpId="0" autoUpdateAnimBg="0"/>
      <p:bldP spid="27444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79D1C1-E97D-4EB9-B010-46B82FD4DDF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Punnett Square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3848100" cy="2438400"/>
          </a:xfrm>
        </p:spPr>
        <p:txBody>
          <a:bodyPr/>
          <a:lstStyle/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Used to help solve genetics problems</a:t>
            </a:r>
          </a:p>
          <a:p>
            <a:pPr marL="0" indent="0" eaLnBrk="1" hangingPunct="1">
              <a:defRPr/>
            </a:pPr>
            <a:endParaRPr lang="en-US" sz="16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86400" y="2514600"/>
            <a:ext cx="2438400" cy="2286000"/>
            <a:chOff x="1824" y="2256"/>
            <a:chExt cx="1536" cy="1440"/>
          </a:xfrm>
        </p:grpSpPr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 flipV="1">
              <a:off x="2592" y="2256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Line 7"/>
            <p:cNvSpPr>
              <a:spLocks noChangeShapeType="1"/>
            </p:cNvSpPr>
            <p:nvPr/>
          </p:nvSpPr>
          <p:spPr bwMode="auto">
            <a:xfrm flipH="1">
              <a:off x="1824" y="2976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Rectangle 8"/>
            <p:cNvSpPr>
              <a:spLocks noChangeArrowheads="1"/>
            </p:cNvSpPr>
            <p:nvPr/>
          </p:nvSpPr>
          <p:spPr bwMode="auto">
            <a:xfrm>
              <a:off x="1824" y="2256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8233" name="Picture 9" descr="FG11_05b"/>
          <p:cNvPicPr>
            <a:picLocks noChangeAspect="1" noChangeArrowheads="1"/>
          </p:cNvPicPr>
          <p:nvPr/>
        </p:nvPicPr>
        <p:blipFill>
          <a:blip r:embed="rId3" cstate="print"/>
          <a:srcRect t="9314" r="51302" b="9874"/>
          <a:stretch>
            <a:fillRect/>
          </a:stretch>
        </p:blipFill>
        <p:spPr bwMode="auto">
          <a:xfrm>
            <a:off x="4114800" y="1828800"/>
            <a:ext cx="4495800" cy="3967163"/>
          </a:xfrm>
          <a:prstGeom prst="rect">
            <a:avLst/>
          </a:prstGeom>
          <a:noFill/>
          <a:ln w="9525">
            <a:solidFill>
              <a:srgbClr val="724C26"/>
            </a:solidFill>
            <a:miter lim="800000"/>
            <a:headEnd/>
            <a:tailEnd/>
          </a:ln>
        </p:spPr>
      </p:pic>
      <p:sp>
        <p:nvSpPr>
          <p:cNvPr id="11271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A9E061-27CC-405A-8589-26823F8CFBB7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12291" name="Picture 2" descr="howtopunne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9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28961D-FA4B-4B44-90AD-829322B0ECD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162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 Crosses</a:t>
            </a: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C79FF-0BCD-4C8F-8D48-5CD15C140F7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05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Trait: Seed Shape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Alleles: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Round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Wrinkled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Cross: 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</a:p>
          <a:p>
            <a:pPr eaLnBrk="1" hangingPunct="1">
              <a:defRPr/>
            </a:pP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rr</a:t>
            </a:r>
            <a:endParaRPr lang="en-GB" sz="28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052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</a:t>
            </a:r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3200400" y="3344863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0" name="Line 13"/>
          <p:cNvSpPr>
            <a:spLocks noChangeShapeType="1"/>
          </p:cNvSpPr>
          <p:nvPr/>
        </p:nvSpPr>
        <p:spPr bwMode="auto">
          <a:xfrm>
            <a:off x="17526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1" name="Line 14"/>
          <p:cNvSpPr>
            <a:spLocks noChangeShapeType="1"/>
          </p:cNvSpPr>
          <p:nvPr/>
        </p:nvSpPr>
        <p:spPr bwMode="auto">
          <a:xfrm>
            <a:off x="1295400" y="4038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2" name="Line 15"/>
          <p:cNvSpPr>
            <a:spLocks noChangeShapeType="1"/>
          </p:cNvSpPr>
          <p:nvPr/>
        </p:nvSpPr>
        <p:spPr bwMode="auto">
          <a:xfrm>
            <a:off x="1219200" y="6324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3" name="Line 16"/>
          <p:cNvSpPr>
            <a:spLocks noChangeShapeType="1"/>
          </p:cNvSpPr>
          <p:nvPr/>
        </p:nvSpPr>
        <p:spPr bwMode="auto">
          <a:xfrm>
            <a:off x="12192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4" name="Line 17"/>
          <p:cNvSpPr>
            <a:spLocks noChangeShapeType="1"/>
          </p:cNvSpPr>
          <p:nvPr/>
        </p:nvSpPr>
        <p:spPr bwMode="auto">
          <a:xfrm>
            <a:off x="31242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55" name="Line 18"/>
          <p:cNvSpPr>
            <a:spLocks noChangeShapeType="1"/>
          </p:cNvSpPr>
          <p:nvPr/>
        </p:nvSpPr>
        <p:spPr bwMode="auto">
          <a:xfrm>
            <a:off x="4648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0534" name="Text Box 22"/>
          <p:cNvSpPr txBox="1">
            <a:spLocks noChangeArrowheads="1"/>
          </p:cNvSpPr>
          <p:nvPr/>
        </p:nvSpPr>
        <p:spPr bwMode="auto">
          <a:xfrm>
            <a:off x="1219200" y="44196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0535" name="Text Box 23"/>
          <p:cNvSpPr txBox="1">
            <a:spLocks noChangeArrowheads="1"/>
          </p:cNvSpPr>
          <p:nvPr/>
        </p:nvSpPr>
        <p:spPr bwMode="auto">
          <a:xfrm>
            <a:off x="1219200" y="5486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0536" name="Text Box 24"/>
          <p:cNvSpPr txBox="1">
            <a:spLocks noChangeArrowheads="1"/>
          </p:cNvSpPr>
          <p:nvPr/>
        </p:nvSpPr>
        <p:spPr bwMode="auto">
          <a:xfrm>
            <a:off x="3581400" y="3352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0537" name="Text Box 25"/>
          <p:cNvSpPr txBox="1">
            <a:spLocks noChangeArrowheads="1"/>
          </p:cNvSpPr>
          <p:nvPr/>
        </p:nvSpPr>
        <p:spPr bwMode="auto">
          <a:xfrm>
            <a:off x="2209800" y="3352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0538" name="Text Box 26"/>
          <p:cNvSpPr txBox="1">
            <a:spLocks noChangeArrowheads="1"/>
          </p:cNvSpPr>
          <p:nvPr/>
        </p:nvSpPr>
        <p:spPr bwMode="auto">
          <a:xfrm>
            <a:off x="2057400" y="4343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0539" name="Text Box 27"/>
          <p:cNvSpPr txBox="1">
            <a:spLocks noChangeArrowheads="1"/>
          </p:cNvSpPr>
          <p:nvPr/>
        </p:nvSpPr>
        <p:spPr bwMode="auto">
          <a:xfrm>
            <a:off x="3352800" y="548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0540" name="Text Box 28"/>
          <p:cNvSpPr txBox="1">
            <a:spLocks noChangeArrowheads="1"/>
          </p:cNvSpPr>
          <p:nvPr/>
        </p:nvSpPr>
        <p:spPr bwMode="auto">
          <a:xfrm>
            <a:off x="2133600" y="548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0541" name="Text Box 29"/>
          <p:cNvSpPr txBox="1">
            <a:spLocks noChangeArrowheads="1"/>
          </p:cNvSpPr>
          <p:nvPr/>
        </p:nvSpPr>
        <p:spPr bwMode="auto">
          <a:xfrm>
            <a:off x="3276600" y="4343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0543" name="Text Box 31"/>
          <p:cNvSpPr txBox="1">
            <a:spLocks noChangeArrowheads="1"/>
          </p:cNvSpPr>
          <p:nvPr/>
        </p:nvSpPr>
        <p:spPr bwMode="auto">
          <a:xfrm>
            <a:off x="5181600" y="3200400"/>
            <a:ext cx="35814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</a:t>
            </a:r>
            <a:r>
              <a:rPr lang="en-US" sz="2800">
                <a:solidFill>
                  <a:srgbClr val="724C26"/>
                </a:solidFill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Round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Genotypic</a:t>
            </a:r>
            <a:b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Ratio:</a:t>
            </a:r>
            <a:r>
              <a:rPr lang="en-US" sz="2800">
                <a:latin typeface="Comic Sans MS" pitchFamily="66" charset="0"/>
              </a:rPr>
              <a:t>  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alike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Phenotypic</a:t>
            </a:r>
            <a:b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Ratio: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All alike</a:t>
            </a:r>
          </a:p>
        </p:txBody>
      </p:sp>
      <p:sp>
        <p:nvSpPr>
          <p:cNvPr id="31765" name="Footer Placeholder 2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  <p:bldP spid="320534" grpId="0" autoUpdateAnimBg="0"/>
      <p:bldP spid="320535" grpId="0" autoUpdateAnimBg="0"/>
      <p:bldP spid="320536" grpId="0" autoUpdateAnimBg="0"/>
      <p:bldP spid="320537" grpId="0" autoUpdateAnimBg="0"/>
      <p:bldP spid="320538" grpId="0" autoUpdateAnimBg="0"/>
      <p:bldP spid="320539" grpId="0" autoUpdateAnimBg="0"/>
      <p:bldP spid="320540" grpId="0" autoUpdateAnimBg="0"/>
      <p:bldP spid="320541" grpId="0" autoUpdateAnimBg="0"/>
      <p:bldP spid="32054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1B3DE9-C03C-4155-99D4-ADB57E4D06E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 err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Gregor</a:t>
            </a:r>
            <a:r>
              <a:rPr lang="en-US" sz="44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Johann Mendel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1529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Austrian monk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Studied the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</a:t>
            </a: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traits in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pea plants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Developed the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 of inheritance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Mendel's work was not recognized until the turn of the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20th century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2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FontTx/>
              <a:buChar char="o"/>
              <a:defRPr/>
            </a:pPr>
            <a:endParaRPr lang="en-US" sz="1600" dirty="0" smtClean="0"/>
          </a:p>
        </p:txBody>
      </p:sp>
      <p:pic>
        <p:nvPicPr>
          <p:cNvPr id="225285" name="Picture 5" descr="FG11_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13300" y="1219200"/>
            <a:ext cx="4011613" cy="5181600"/>
          </a:xfrm>
          <a:noFill/>
        </p:spPr>
      </p:pic>
      <p:sp>
        <p:nvSpPr>
          <p:cNvPr id="512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6F6F06-C3B7-47C8-8BE9-707D1841746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Review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dominant x Homozygous recessive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(hybrids)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 called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6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Genotypic &amp; Phenotypic ratio is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ALIKE</a:t>
            </a:r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2A8453-B58E-45F2-954D-091946B8941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05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Trait: Seed Shape</a:t>
            </a:r>
          </a:p>
          <a:p>
            <a:pPr eaLnBrk="1" hangingPunct="1">
              <a:defRPr/>
            </a:pP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Alleles: </a:t>
            </a:r>
            <a:r>
              <a:rPr lang="en-GB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Round	</a:t>
            </a:r>
            <a:r>
              <a:rPr lang="en-GB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Wrinkled</a:t>
            </a:r>
          </a:p>
          <a:p>
            <a:pPr eaLnBrk="1" hangingPunct="1">
              <a:defRPr/>
            </a:pP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Cross: 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 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</a:p>
          <a:p>
            <a:pPr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GB" sz="2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200400" y="3344863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17526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1295400" y="4038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1219200" y="6324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12192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>
            <a:off x="31242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>
            <a:off x="4648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3595" name="Text Box 11"/>
          <p:cNvSpPr txBox="1">
            <a:spLocks noChangeArrowheads="1"/>
          </p:cNvSpPr>
          <p:nvPr/>
        </p:nvSpPr>
        <p:spPr bwMode="auto">
          <a:xfrm>
            <a:off x="1219200" y="44196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1219200" y="5486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3581400" y="3352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3598" name="Text Box 14"/>
          <p:cNvSpPr txBox="1">
            <a:spLocks noChangeArrowheads="1"/>
          </p:cNvSpPr>
          <p:nvPr/>
        </p:nvSpPr>
        <p:spPr bwMode="auto">
          <a:xfrm>
            <a:off x="2209800" y="3352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3599" name="Text Box 15"/>
          <p:cNvSpPr txBox="1">
            <a:spLocks noChangeArrowheads="1"/>
          </p:cNvSpPr>
          <p:nvPr/>
        </p:nvSpPr>
        <p:spPr bwMode="auto">
          <a:xfrm>
            <a:off x="2057400" y="4343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3600" name="Text Box 16"/>
          <p:cNvSpPr txBox="1">
            <a:spLocks noChangeArrowheads="1"/>
          </p:cNvSpPr>
          <p:nvPr/>
        </p:nvSpPr>
        <p:spPr bwMode="auto">
          <a:xfrm>
            <a:off x="3352800" y="548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3601" name="Text Box 17"/>
          <p:cNvSpPr txBox="1">
            <a:spLocks noChangeArrowheads="1"/>
          </p:cNvSpPr>
          <p:nvPr/>
        </p:nvSpPr>
        <p:spPr bwMode="auto">
          <a:xfrm>
            <a:off x="2133600" y="548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3602" name="Text Box 18"/>
          <p:cNvSpPr txBox="1">
            <a:spLocks noChangeArrowheads="1"/>
          </p:cNvSpPr>
          <p:nvPr/>
        </p:nvSpPr>
        <p:spPr bwMode="auto">
          <a:xfrm>
            <a:off x="3276600" y="4343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3603" name="Text Box 19"/>
          <p:cNvSpPr txBox="1">
            <a:spLocks noChangeArrowheads="1"/>
          </p:cNvSpPr>
          <p:nvPr/>
        </p:nvSpPr>
        <p:spPr bwMode="auto">
          <a:xfrm>
            <a:off x="4953000" y="3200400"/>
            <a:ext cx="3962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RR, Rr, rr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</a:t>
            </a:r>
            <a:r>
              <a:rPr lang="en-US" sz="2800">
                <a:solidFill>
                  <a:srgbClr val="724C26"/>
                </a:solidFill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Round &amp;</a:t>
            </a:r>
            <a:b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wrinkled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G.Ratio:</a:t>
            </a:r>
            <a:r>
              <a:rPr lang="en-US" sz="2800">
                <a:latin typeface="Comic Sans MS" pitchFamily="66" charset="0"/>
              </a:rPr>
              <a:t>  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1:2:1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P.Ratio: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3:1</a:t>
            </a:r>
          </a:p>
        </p:txBody>
      </p:sp>
      <p:sp>
        <p:nvSpPr>
          <p:cNvPr id="323605" name="Line 21"/>
          <p:cNvSpPr>
            <a:spLocks noChangeShapeType="1"/>
          </p:cNvSpPr>
          <p:nvPr/>
        </p:nvSpPr>
        <p:spPr bwMode="auto">
          <a:xfrm flipH="1">
            <a:off x="2590800" y="48768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4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3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build="p" autoUpdateAnimBg="0"/>
      <p:bldP spid="323595" grpId="0" autoUpdateAnimBg="0"/>
      <p:bldP spid="323596" grpId="0" autoUpdateAnimBg="0"/>
      <p:bldP spid="323597" grpId="0" autoUpdateAnimBg="0"/>
      <p:bldP spid="323598" grpId="0" autoUpdateAnimBg="0"/>
      <p:bldP spid="323599" grpId="0" autoUpdateAnimBg="0"/>
      <p:bldP spid="323600" grpId="0" autoUpdateAnimBg="0"/>
      <p:bldP spid="323601" grpId="0" autoUpdateAnimBg="0"/>
      <p:bldP spid="323602" grpId="0" autoUpdateAnimBg="0"/>
      <p:bldP spid="323603" grpId="0" autoUpdateAnimBg="0"/>
      <p:bldP spid="32360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08D15D-847B-453E-B2D6-9139973014D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Review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 x heterozygous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Offspring:</a:t>
            </a:r>
            <a:b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 Homozygous dominant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Heterozygous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 Homozygous Recessive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endParaRPr lang="en-US" sz="36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 called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600" b="1" baseline="-25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Genotypic ratio is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1:2:1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Phenotypic Ratio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3:1</a:t>
            </a:r>
          </a:p>
        </p:txBody>
      </p:sp>
      <p:sp>
        <p:nvSpPr>
          <p:cNvPr id="3482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67F237-17FB-4A04-AED4-11E57CED4540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181250" name="Picture 1026" descr="FG11_04"/>
          <p:cNvPicPr>
            <a:picLocks noChangeAspect="1" noChangeArrowheads="1"/>
          </p:cNvPicPr>
          <p:nvPr/>
        </p:nvPicPr>
        <p:blipFill>
          <a:blip r:embed="rId3" cstate="print"/>
          <a:srcRect b="6087"/>
          <a:stretch>
            <a:fillRect/>
          </a:stretch>
        </p:blipFill>
        <p:spPr bwMode="auto">
          <a:xfrm>
            <a:off x="1371600" y="1066800"/>
            <a:ext cx="63563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3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Do the Peas Look Like?</a:t>
            </a:r>
          </a:p>
        </p:txBody>
      </p:sp>
      <p:sp>
        <p:nvSpPr>
          <p:cNvPr id="3584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521441-E1E5-48D2-ABE8-55DE39E66B1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…And Now the Test Cross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then crossed a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pure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a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his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600" b="1" baseline="-30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generation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known as an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600" b="1" baseline="-30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test cross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possible testcrosses:</a:t>
            </a:r>
            <a:b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dominant x Hybrid</a:t>
            </a:r>
            <a:b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recessive x Hybrid</a:t>
            </a:r>
            <a:endParaRPr lang="en-US" sz="36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3827A3-09C5-46F6-B9C3-906EEB167B2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05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Trait: Seed Shape</a:t>
            </a:r>
          </a:p>
          <a:p>
            <a:pPr eaLnBrk="1" hangingPunct="1">
              <a:defRPr/>
            </a:pP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Alleles: </a:t>
            </a:r>
            <a:r>
              <a:rPr lang="en-GB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Round	</a:t>
            </a:r>
            <a:r>
              <a:rPr lang="en-GB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Wrinkled</a:t>
            </a:r>
          </a:p>
          <a:p>
            <a:pPr eaLnBrk="1" hangingPunct="1">
              <a:defRPr/>
            </a:pP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Cross: 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</a:p>
          <a:p>
            <a:pPr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GB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(1</a:t>
            </a:r>
            <a:r>
              <a:rPr lang="en-US" sz="4400" b="1" baseline="30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200400" y="3344863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17526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1295400" y="4038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>
            <a:off x="1219200" y="6324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12192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>
            <a:off x="31242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9" name="Line 10"/>
          <p:cNvSpPr>
            <a:spLocks noChangeShapeType="1"/>
          </p:cNvSpPr>
          <p:nvPr/>
        </p:nvSpPr>
        <p:spPr bwMode="auto">
          <a:xfrm>
            <a:off x="4648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6667" name="Text Box 11"/>
          <p:cNvSpPr txBox="1">
            <a:spLocks noChangeArrowheads="1"/>
          </p:cNvSpPr>
          <p:nvPr/>
        </p:nvSpPr>
        <p:spPr bwMode="auto">
          <a:xfrm>
            <a:off x="1219200" y="44196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6668" name="Text Box 12"/>
          <p:cNvSpPr txBox="1">
            <a:spLocks noChangeArrowheads="1"/>
          </p:cNvSpPr>
          <p:nvPr/>
        </p:nvSpPr>
        <p:spPr bwMode="auto">
          <a:xfrm>
            <a:off x="1219200" y="5486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6669" name="Text Box 13"/>
          <p:cNvSpPr txBox="1">
            <a:spLocks noChangeArrowheads="1"/>
          </p:cNvSpPr>
          <p:nvPr/>
        </p:nvSpPr>
        <p:spPr bwMode="auto">
          <a:xfrm>
            <a:off x="3581400" y="3352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6670" name="Text Box 14"/>
          <p:cNvSpPr txBox="1">
            <a:spLocks noChangeArrowheads="1"/>
          </p:cNvSpPr>
          <p:nvPr/>
        </p:nvSpPr>
        <p:spPr bwMode="auto">
          <a:xfrm>
            <a:off x="2209800" y="3352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6671" name="Text Box 15"/>
          <p:cNvSpPr txBox="1">
            <a:spLocks noChangeArrowheads="1"/>
          </p:cNvSpPr>
          <p:nvPr/>
        </p:nvSpPr>
        <p:spPr bwMode="auto">
          <a:xfrm>
            <a:off x="2057400" y="4343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3352800" y="548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6673" name="Text Box 17"/>
          <p:cNvSpPr txBox="1">
            <a:spLocks noChangeArrowheads="1"/>
          </p:cNvSpPr>
          <p:nvPr/>
        </p:nvSpPr>
        <p:spPr bwMode="auto">
          <a:xfrm>
            <a:off x="2133600" y="548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3276600" y="4343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5181600" y="3200400"/>
            <a:ext cx="35814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RR, Rr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</a:t>
            </a:r>
            <a:r>
              <a:rPr lang="en-US" sz="2800">
                <a:solidFill>
                  <a:srgbClr val="724C26"/>
                </a:solidFill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Round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Genotypic</a:t>
            </a:r>
            <a:b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Ratio:</a:t>
            </a:r>
            <a:r>
              <a:rPr lang="en-US" sz="2800">
                <a:latin typeface="Comic Sans MS" pitchFamily="66" charset="0"/>
              </a:rPr>
              <a:t>  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1:1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Phenotypic</a:t>
            </a:r>
            <a:b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Ratio: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All alike</a:t>
            </a:r>
          </a:p>
        </p:txBody>
      </p:sp>
      <p:sp>
        <p:nvSpPr>
          <p:cNvPr id="37909" name="Footer Placeholder 2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6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build="p" autoUpdateAnimBg="0"/>
      <p:bldP spid="326667" grpId="0" autoUpdateAnimBg="0"/>
      <p:bldP spid="326668" grpId="0" autoUpdateAnimBg="0"/>
      <p:bldP spid="326669" grpId="0" autoUpdateAnimBg="0"/>
      <p:bldP spid="326670" grpId="0" autoUpdateAnimBg="0"/>
      <p:bldP spid="326671" grpId="0" autoUpdateAnimBg="0"/>
      <p:bldP spid="326672" grpId="0" autoUpdateAnimBg="0"/>
      <p:bldP spid="326673" grpId="0" autoUpdateAnimBg="0"/>
      <p:bldP spid="326674" grpId="0" autoUpdateAnimBg="0"/>
      <p:bldP spid="32667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9DF6AA-3212-4D3C-B18F-82120DD1825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05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Trait: Seed Shape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Alleles: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Round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Wrinkled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Cross: 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</a:p>
          <a:p>
            <a:pPr eaLnBrk="1" hangingPunct="1">
              <a:defRPr/>
            </a:pP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Rr</a:t>
            </a:r>
            <a:endParaRPr lang="en-GB" sz="28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(2nd)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200400" y="3344863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17526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1295400" y="4038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1219200" y="6324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12192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>
            <a:off x="31242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3" name="Line 10"/>
          <p:cNvSpPr>
            <a:spLocks noChangeShapeType="1"/>
          </p:cNvSpPr>
          <p:nvPr/>
        </p:nvSpPr>
        <p:spPr bwMode="auto">
          <a:xfrm>
            <a:off x="4648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1219200" y="44196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9740" name="Text Box 12"/>
          <p:cNvSpPr txBox="1">
            <a:spLocks noChangeArrowheads="1"/>
          </p:cNvSpPr>
          <p:nvPr/>
        </p:nvSpPr>
        <p:spPr bwMode="auto">
          <a:xfrm>
            <a:off x="1219200" y="5486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9741" name="Text Box 13"/>
          <p:cNvSpPr txBox="1">
            <a:spLocks noChangeArrowheads="1"/>
          </p:cNvSpPr>
          <p:nvPr/>
        </p:nvSpPr>
        <p:spPr bwMode="auto">
          <a:xfrm>
            <a:off x="3581400" y="3352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2209800" y="3352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9743" name="Text Box 15"/>
          <p:cNvSpPr txBox="1">
            <a:spLocks noChangeArrowheads="1"/>
          </p:cNvSpPr>
          <p:nvPr/>
        </p:nvSpPr>
        <p:spPr bwMode="auto">
          <a:xfrm>
            <a:off x="2057400" y="4343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3352800" y="548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2133600" y="548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3276600" y="4343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5181600" y="3352800"/>
            <a:ext cx="3581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Rr, rr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</a:t>
            </a:r>
            <a:r>
              <a:rPr lang="en-US" sz="2800">
                <a:solidFill>
                  <a:srgbClr val="724C26"/>
                </a:solidFill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Round &amp; Wrinkled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G. Ratio:</a:t>
            </a:r>
            <a:r>
              <a:rPr lang="en-US" sz="2800">
                <a:latin typeface="Comic Sans MS" pitchFamily="66" charset="0"/>
              </a:rPr>
              <a:t>  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1:1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P.Ratio: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1:1</a:t>
            </a:r>
          </a:p>
        </p:txBody>
      </p:sp>
      <p:sp>
        <p:nvSpPr>
          <p:cNvPr id="38933" name="Footer Placeholder 2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9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9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9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build="p" autoUpdateAnimBg="0"/>
      <p:bldP spid="329739" grpId="0" autoUpdateAnimBg="0"/>
      <p:bldP spid="329740" grpId="0" autoUpdateAnimBg="0"/>
      <p:bldP spid="329741" grpId="0" autoUpdateAnimBg="0"/>
      <p:bldP spid="329742" grpId="0" autoUpdateAnimBg="0"/>
      <p:bldP spid="329743" grpId="0" autoUpdateAnimBg="0"/>
      <p:bldP spid="329744" grpId="0" autoUpdateAnimBg="0"/>
      <p:bldP spid="329745" grpId="0" autoUpdateAnimBg="0"/>
      <p:bldP spid="329746" grpId="0" autoUpdateAnimBg="0"/>
      <p:bldP spid="32974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8F6AF4-189B-4FB4-AB32-A3F68F891C6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Review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x heterozygous(hybrid)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Offspring:</a:t>
            </a:r>
            <a:b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Homozygous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 or rr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Heterozygous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Phenotypic Ratio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1:1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Cross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because the offspring have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SAME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genotype as parents</a:t>
            </a:r>
          </a:p>
        </p:txBody>
      </p:sp>
      <p:sp>
        <p:nvSpPr>
          <p:cNvPr id="3994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9BD3C8-524C-46D8-B16A-F6E5197413D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Practice Your Crosses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001000" cy="3124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the P</a:t>
            </a:r>
            <a:r>
              <a:rPr lang="en-US" sz="4400" b="1" baseline="-250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</a:t>
            </a:r>
            <a:r>
              <a:rPr lang="en-US" sz="4400" b="1" baseline="-250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both F</a:t>
            </a:r>
            <a:r>
              <a:rPr lang="en-US" sz="4400" b="1" baseline="-250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for each of the other Seven Pea Plant Traits</a:t>
            </a:r>
          </a:p>
        </p:txBody>
      </p:sp>
      <p:sp>
        <p:nvSpPr>
          <p:cNvPr id="4096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6A5A8-3376-4504-A7D1-D9B8948AE44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Laws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E2260B-2431-49F6-B44F-F1DEAD9BB7D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Gregor Johann Mendel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2291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1856 and 1863,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Mendel cultivated and tested some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28,000 pea plants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found that the plants' offspring retained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 of the parents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the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“Father of Genetics"</a:t>
            </a:r>
          </a:p>
          <a:p>
            <a:pPr marL="0" indent="0"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7337" name="Picture 9" descr="mendel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48238" y="1219200"/>
            <a:ext cx="3665537" cy="5181600"/>
          </a:xfrm>
          <a:noFill/>
        </p:spPr>
      </p:pic>
      <p:sp>
        <p:nvSpPr>
          <p:cNvPr id="615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7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7AA581-92E2-4D34-87F9-08D7E09E249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Results of Monohybrid Crosses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Inheritable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 or genes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responsible for all heritable characteristics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based on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trait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based on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genes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from the mother and the other from the father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True-breeding individuals are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( both alleles)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same</a:t>
            </a:r>
          </a:p>
        </p:txBody>
      </p:sp>
      <p:sp>
        <p:nvSpPr>
          <p:cNvPr id="430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1B72B6-55E1-48A9-858D-DA7135DF26B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 of Dominance</a:t>
            </a:r>
            <a:r>
              <a:rPr 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200400"/>
            <a:ext cx="8229600" cy="4876800"/>
          </a:xfrm>
        </p:spPr>
        <p:txBody>
          <a:bodyPr/>
          <a:lstStyle/>
          <a:p>
            <a:pPr marL="0" indent="0" eaLnBrk="1" hangingPunct="1"/>
            <a:endParaRPr lang="en-US" sz="3600" smtClean="0"/>
          </a:p>
          <a:p>
            <a:pPr marL="0" indent="0" eaLnBrk="1" hangingPunct="1"/>
            <a:endParaRPr lang="en-US" sz="3600" smtClean="0"/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81534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In a cross of parents that are 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pure for contrasting traits</a:t>
            </a: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, only one form of the trait will appear in the next generation.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the offspring will be heterozygous and express only the 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dominant trait.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 x rr </a:t>
            </a: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yields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all Rr (round seeds)</a:t>
            </a:r>
            <a:endParaRPr lang="en-US" sz="3600" b="1">
              <a:latin typeface="Comic Sans MS" pitchFamily="66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334000" y="1981200"/>
            <a:ext cx="3276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4855" name="Picture 7" descr="pea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81000"/>
            <a:ext cx="1219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914B65-AB88-4CCE-A1D5-3971D31033B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 of Dominance</a:t>
            </a:r>
          </a:p>
        </p:txBody>
      </p:sp>
      <p:pic>
        <p:nvPicPr>
          <p:cNvPr id="336901" name="Picture 5" descr="pea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28600"/>
            <a:ext cx="1219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2514600" y="32004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latin typeface="Antique Olive" pitchFamily="34" charset="0"/>
            </a:endParaRPr>
          </a:p>
        </p:txBody>
      </p:sp>
      <p:pic>
        <p:nvPicPr>
          <p:cNvPr id="336908" name="Picture 12" descr="FG11_07"/>
          <p:cNvPicPr>
            <a:picLocks noChangeAspect="1" noChangeArrowheads="1"/>
          </p:cNvPicPr>
          <p:nvPr/>
        </p:nvPicPr>
        <p:blipFill>
          <a:blip r:embed="rId4" cstate="print"/>
          <a:srcRect b="7079"/>
          <a:stretch>
            <a:fillRect/>
          </a:stretch>
        </p:blipFill>
        <p:spPr bwMode="auto">
          <a:xfrm>
            <a:off x="152400" y="1676400"/>
            <a:ext cx="8763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03A61E-071E-41AE-B3E2-95E35138D89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 of Segregation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During the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formation of gametes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(eggs or sperm), the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two alleles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responsible for a trait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separate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from each other.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Alleles for a trait are then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"recombined" at fertilization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producing the genotype for the traits of the offspring</a:t>
            </a:r>
            <a:r>
              <a:rPr lang="en-US" b="1" smtClean="0">
                <a:solidFill>
                  <a:srgbClr val="CC33CC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4608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DC7FEA-A216-4481-981B-3C02A2A429B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87400" name="Rectangle 103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Applying the Law of Segregation</a:t>
            </a:r>
          </a:p>
        </p:txBody>
      </p:sp>
      <p:pic>
        <p:nvPicPr>
          <p:cNvPr id="187412" name="Picture 1044" descr="0191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900"/>
          <a:stretch>
            <a:fillRect/>
          </a:stretch>
        </p:blipFill>
        <p:spPr bwMode="auto">
          <a:xfrm>
            <a:off x="0" y="1298575"/>
            <a:ext cx="9139238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948AF6-9832-4E98-B952-DCFBC27C3E1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Law of Independent Assortment</a:t>
            </a:r>
            <a:r>
              <a:rPr lang="en-US" smtClean="0">
                <a:cs typeface="Times New Roman" pitchFamily="18" charset="0"/>
              </a:rPr>
              <a:t> </a:t>
            </a:r>
            <a:br>
              <a:rPr lang="en-US" smtClean="0">
                <a:cs typeface="Times New Roman" pitchFamily="18" charset="0"/>
              </a:rPr>
            </a:br>
            <a:endParaRPr lang="en-US" smtClean="0">
              <a:cs typeface="Times New Roman" pitchFamily="18" charset="0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9248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Alleles for </a:t>
            </a:r>
            <a:r>
              <a:rPr lang="en-US" sz="3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different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traits are distributed to sex cells (&amp; offspring) independently of one another.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This law can be illustrated using </a:t>
            </a:r>
            <a:r>
              <a:rPr lang="en-US" sz="3600" b="1" i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dihybrid</a:t>
            </a:r>
            <a:r>
              <a:rPr lang="en-US" sz="3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crosses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D378EF-39FE-4D0F-881D-A0BC391D15C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1148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breeding experiment that tracks the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 of two traits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“Law of Independent Assortment”</a:t>
            </a:r>
          </a:p>
          <a:p>
            <a:pPr eaLnBrk="1" hangingPunct="1"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Each pair of alleles segregates </a:t>
            </a:r>
            <a:r>
              <a:rPr lang="en-US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independently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gamete formation</a:t>
            </a:r>
          </a:p>
          <a:p>
            <a:pPr eaLnBrk="1" hangingPunct="1"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 Formula:  2</a:t>
            </a:r>
            <a:r>
              <a:rPr lang="en-US" sz="3200" b="1" baseline="300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(n = # of heterozygotes)</a:t>
            </a:r>
            <a:endParaRPr lang="en-US" sz="1400" b="1" smtClean="0">
              <a:solidFill>
                <a:srgbClr val="B5006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91FF9B-1983-445B-9A9A-2BCF4607F1C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Question:</a:t>
            </a:r>
            <a:b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many gametes will be produced for the following allele arrangements?</a:t>
            </a:r>
            <a:b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686800" cy="2743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Remember:</a:t>
            </a:r>
            <a:r>
              <a:rPr lang="en-US" sz="3200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200" b="1" baseline="30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(n = # of </a:t>
            </a:r>
            <a:r>
              <a:rPr 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heterozygotes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	</a:t>
            </a:r>
            <a:r>
              <a:rPr lang="en-US" sz="3200" b="1" dirty="0" err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RrYy</a:t>
            </a:r>
            <a:endParaRPr lang="en-US" sz="32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2.	</a:t>
            </a:r>
            <a:r>
              <a:rPr lang="en-US" sz="3200" b="1" dirty="0" err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AaBbCCDd</a:t>
            </a:r>
            <a:endParaRPr lang="en-US" sz="32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3.	</a:t>
            </a:r>
            <a:r>
              <a:rPr lang="en-US" sz="3200" b="1" dirty="0" err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MmNnOoPPQQRrssTtQq</a:t>
            </a:r>
            <a:endParaRPr lang="en-US" sz="32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autoUpdateAnimBg="0"/>
      <p:bldP spid="28979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344EA8-76FD-4264-948F-F110FD47B67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Answer:</a:t>
            </a:r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304800" y="1217613"/>
            <a:ext cx="8839200" cy="515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 RrYy: 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4 gametes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RY    Ry    rY   ry</a:t>
            </a:r>
          </a:p>
          <a:p>
            <a:pPr algn="l" eaLnBrk="0" hangingPunct="0">
              <a:spcBef>
                <a:spcPct val="20000"/>
              </a:spcBef>
              <a:defRPr/>
            </a:pPr>
            <a:endParaRPr lang="en-US" sz="3200" b="1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 AaBbCCDd: 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8 gametes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ABCD  ABCd   AbCD   AbCd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aBCD   aBCd   abCD   abCD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</a:p>
          <a:p>
            <a:pPr algn="l" eaLnBrk="0" hangingPunct="0">
              <a:spcBef>
                <a:spcPct val="20000"/>
              </a:spcBef>
              <a:defRPr/>
            </a:pPr>
            <a:endParaRPr lang="en-US" sz="3200" b="1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3.  MmNnOoPPQQRrssTtQq: 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64 gametes</a:t>
            </a:r>
          </a:p>
        </p:txBody>
      </p:sp>
      <p:sp>
        <p:nvSpPr>
          <p:cNvPr id="5120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34770F-1D8C-448A-A36E-435885BE8CA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934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2667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Traits: Seed shape &amp; Seed color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Alleles:</a:t>
            </a:r>
            <a:r>
              <a:rPr lang="en-US" sz="1600" b="1" dirty="0" smtClean="0"/>
              <a:t>   </a:t>
            </a:r>
            <a:r>
              <a:rPr lang="en-US" sz="3200" b="1" dirty="0" smtClean="0"/>
              <a:t>R round</a:t>
            </a:r>
            <a:br>
              <a:rPr lang="en-US" sz="3200" b="1" dirty="0" smtClean="0"/>
            </a:br>
            <a:r>
              <a:rPr lang="en-US" sz="3200" b="1" dirty="0" smtClean="0"/>
              <a:t>        r wrinkled</a:t>
            </a:r>
            <a:br>
              <a:rPr lang="en-US" sz="3200" b="1" dirty="0" smtClean="0"/>
            </a:br>
            <a:r>
              <a:rPr lang="en-US" sz="3200" b="1" dirty="0" smtClean="0"/>
              <a:t>        Y yellow</a:t>
            </a:r>
            <a:br>
              <a:rPr lang="en-US" sz="3200" b="1" dirty="0" smtClean="0"/>
            </a:br>
            <a:r>
              <a:rPr lang="en-US" sz="3200" b="1" dirty="0" smtClean="0"/>
              <a:t>        y green</a:t>
            </a:r>
            <a:r>
              <a:rPr lang="en-US" sz="1600" b="1" dirty="0" smtClean="0"/>
              <a:t>           </a:t>
            </a:r>
            <a:endParaRPr lang="en-US" sz="1600" b="1" dirty="0" smtClean="0">
              <a:solidFill>
                <a:srgbClr val="00968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1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400" b="1" dirty="0" smtClean="0"/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1676400" y="3733800"/>
            <a:ext cx="5029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RrYy   x   RrYy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457200" y="4953000"/>
            <a:ext cx="3276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RY Ry rY ry</a:t>
            </a:r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5257800" y="4876800"/>
            <a:ext cx="3276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RY Ry rY ry</a:t>
            </a:r>
          </a:p>
        </p:txBody>
      </p:sp>
      <p:sp>
        <p:nvSpPr>
          <p:cNvPr id="291851" name="Line 11"/>
          <p:cNvSpPr>
            <a:spLocks noChangeShapeType="1"/>
          </p:cNvSpPr>
          <p:nvPr/>
        </p:nvSpPr>
        <p:spPr bwMode="auto">
          <a:xfrm flipH="1">
            <a:off x="1981200" y="43434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>
            <a:off x="5486400" y="43434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1853" name="Text Box 13"/>
          <p:cNvSpPr txBox="1">
            <a:spLocks noChangeArrowheads="1"/>
          </p:cNvSpPr>
          <p:nvPr/>
        </p:nvSpPr>
        <p:spPr bwMode="auto">
          <a:xfrm>
            <a:off x="381000" y="58674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possible gamete combinations</a:t>
            </a:r>
          </a:p>
        </p:txBody>
      </p:sp>
      <p:sp>
        <p:nvSpPr>
          <p:cNvPr id="52235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  <p:bldP spid="291848" grpId="0" build="p" autoUpdateAnimBg="0"/>
      <p:bldP spid="291849" grpId="0" animBg="1" autoUpdateAnimBg="0"/>
      <p:bldP spid="291850" grpId="0" animBg="1" autoUpdateAnimBg="0"/>
      <p:bldP spid="291851" grpId="0" animBg="1"/>
      <p:bldP spid="291852" grpId="0" animBg="1"/>
      <p:bldP spid="2918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CB4E08-75DF-4CB1-8AA0-87B8FE49CFB8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7171" name="Picture 2" descr="05_co"/>
          <p:cNvPicPr>
            <a:picLocks noChangeAspect="1" noChangeArrowheads="1"/>
          </p:cNvPicPr>
          <p:nvPr/>
        </p:nvPicPr>
        <p:blipFill>
          <a:blip r:embed="rId3" cstate="print"/>
          <a:srcRect t="4225" b="4507"/>
          <a:stretch>
            <a:fillRect/>
          </a:stretch>
        </p:blipFill>
        <p:spPr bwMode="auto">
          <a:xfrm>
            <a:off x="228600" y="304800"/>
            <a:ext cx="5410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4" name="Rectangle 6"/>
          <p:cNvSpPr>
            <a:spLocks noGrp="1" noChangeArrowheads="1"/>
          </p:cNvSpPr>
          <p:nvPr>
            <p:ph type="title"/>
          </p:nvPr>
        </p:nvSpPr>
        <p:spPr>
          <a:xfrm>
            <a:off x="5791200" y="762000"/>
            <a:ext cx="3200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of Gregor Mendel’s experimental garden in the Czech Republic</a:t>
            </a:r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EF6EC2-66C5-49A7-A8EC-BC7024BEA1A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76513" y="1890713"/>
            <a:ext cx="3822700" cy="454025"/>
            <a:chOff x="1623" y="1191"/>
            <a:chExt cx="2408" cy="286"/>
          </a:xfrm>
        </p:grpSpPr>
        <p:sp>
          <p:nvSpPr>
            <p:cNvPr id="292868" name="Rectangle 4"/>
            <p:cNvSpPr>
              <a:spLocks noChangeArrowheads="1"/>
            </p:cNvSpPr>
            <p:nvPr/>
          </p:nvSpPr>
          <p:spPr bwMode="auto">
            <a:xfrm>
              <a:off x="1623" y="1191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2869" name="Rectangle 5"/>
            <p:cNvSpPr>
              <a:spLocks noChangeArrowheads="1"/>
            </p:cNvSpPr>
            <p:nvPr/>
          </p:nvSpPr>
          <p:spPr bwMode="auto">
            <a:xfrm>
              <a:off x="2295" y="1191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2870" name="Rectangle 6"/>
            <p:cNvSpPr>
              <a:spLocks noChangeArrowheads="1"/>
            </p:cNvSpPr>
            <p:nvPr/>
          </p:nvSpPr>
          <p:spPr bwMode="auto">
            <a:xfrm>
              <a:off x="3063" y="1191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2871" name="Rectangle 7"/>
            <p:cNvSpPr>
              <a:spLocks noChangeArrowheads="1"/>
            </p:cNvSpPr>
            <p:nvPr/>
          </p:nvSpPr>
          <p:spPr bwMode="auto">
            <a:xfrm>
              <a:off x="3735" y="1191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62113" y="2652713"/>
            <a:ext cx="604837" cy="3273425"/>
            <a:chOff x="1047" y="1671"/>
            <a:chExt cx="381" cy="2062"/>
          </a:xfrm>
        </p:grpSpPr>
        <p:sp>
          <p:nvSpPr>
            <p:cNvPr id="292873" name="Rectangle 9"/>
            <p:cNvSpPr>
              <a:spLocks noChangeArrowheads="1"/>
            </p:cNvSpPr>
            <p:nvPr/>
          </p:nvSpPr>
          <p:spPr bwMode="auto">
            <a:xfrm>
              <a:off x="1047" y="1671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2874" name="Rectangle 10"/>
            <p:cNvSpPr>
              <a:spLocks noChangeArrowheads="1"/>
            </p:cNvSpPr>
            <p:nvPr/>
          </p:nvSpPr>
          <p:spPr bwMode="auto">
            <a:xfrm>
              <a:off x="1047" y="2247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2875" name="Rectangle 11"/>
            <p:cNvSpPr>
              <a:spLocks noChangeArrowheads="1"/>
            </p:cNvSpPr>
            <p:nvPr/>
          </p:nvSpPr>
          <p:spPr bwMode="auto">
            <a:xfrm>
              <a:off x="1095" y="2871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2876" name="Rectangle 12"/>
            <p:cNvSpPr>
              <a:spLocks noChangeArrowheads="1"/>
            </p:cNvSpPr>
            <p:nvPr/>
          </p:nvSpPr>
          <p:spPr bwMode="auto">
            <a:xfrm>
              <a:off x="1095" y="3447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286000" y="2438400"/>
            <a:ext cx="4495800" cy="3733800"/>
            <a:chOff x="1440" y="1536"/>
            <a:chExt cx="2832" cy="2352"/>
          </a:xfrm>
        </p:grpSpPr>
        <p:sp>
          <p:nvSpPr>
            <p:cNvPr id="53256" name="Line 14"/>
            <p:cNvSpPr>
              <a:spLocks noChangeShapeType="1"/>
            </p:cNvSpPr>
            <p:nvPr/>
          </p:nvSpPr>
          <p:spPr bwMode="auto">
            <a:xfrm>
              <a:off x="211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Line 15"/>
            <p:cNvSpPr>
              <a:spLocks noChangeShapeType="1"/>
            </p:cNvSpPr>
            <p:nvPr/>
          </p:nvSpPr>
          <p:spPr bwMode="auto">
            <a:xfrm>
              <a:off x="283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Line 16"/>
            <p:cNvSpPr>
              <a:spLocks noChangeShapeType="1"/>
            </p:cNvSpPr>
            <p:nvPr/>
          </p:nvSpPr>
          <p:spPr bwMode="auto">
            <a:xfrm>
              <a:off x="355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9" name="Line 17"/>
            <p:cNvSpPr>
              <a:spLocks noChangeShapeType="1"/>
            </p:cNvSpPr>
            <p:nvPr/>
          </p:nvSpPr>
          <p:spPr bwMode="auto">
            <a:xfrm>
              <a:off x="1444" y="2112"/>
              <a:ext cx="2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0" name="Line 18"/>
            <p:cNvSpPr>
              <a:spLocks noChangeShapeType="1"/>
            </p:cNvSpPr>
            <p:nvPr/>
          </p:nvSpPr>
          <p:spPr bwMode="auto">
            <a:xfrm>
              <a:off x="1440" y="2736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1" name="Line 19"/>
            <p:cNvSpPr>
              <a:spLocks noChangeShapeType="1"/>
            </p:cNvSpPr>
            <p:nvPr/>
          </p:nvSpPr>
          <p:spPr bwMode="auto">
            <a:xfrm>
              <a:off x="1444" y="3312"/>
              <a:ext cx="2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2" name="Rectangle 20"/>
            <p:cNvSpPr>
              <a:spLocks noChangeArrowheads="1"/>
            </p:cNvSpPr>
            <p:nvPr/>
          </p:nvSpPr>
          <p:spPr bwMode="auto">
            <a:xfrm>
              <a:off x="1440" y="1536"/>
              <a:ext cx="2832" cy="23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5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1D463C-48B9-4DD4-A1D1-D89A70308AB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6313" y="2805113"/>
            <a:ext cx="4391025" cy="3273425"/>
            <a:chOff x="615" y="1767"/>
            <a:chExt cx="2766" cy="2062"/>
          </a:xfrm>
        </p:grpSpPr>
        <p:sp>
          <p:nvSpPr>
            <p:cNvPr id="54297" name="Rectangle 4"/>
            <p:cNvSpPr>
              <a:spLocks noChangeArrowheads="1"/>
            </p:cNvSpPr>
            <p:nvPr/>
          </p:nvSpPr>
          <p:spPr bwMode="auto">
            <a:xfrm>
              <a:off x="615" y="1767"/>
              <a:ext cx="60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298" name="Rectangle 5"/>
            <p:cNvSpPr>
              <a:spLocks noChangeArrowheads="1"/>
            </p:cNvSpPr>
            <p:nvPr/>
          </p:nvSpPr>
          <p:spPr bwMode="auto">
            <a:xfrm>
              <a:off x="615" y="2343"/>
              <a:ext cx="58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299" name="Rectangle 6"/>
            <p:cNvSpPr>
              <a:spLocks noChangeArrowheads="1"/>
            </p:cNvSpPr>
            <p:nvPr/>
          </p:nvSpPr>
          <p:spPr bwMode="auto">
            <a:xfrm>
              <a:off x="615" y="2967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00" name="Rectangle 7"/>
            <p:cNvSpPr>
              <a:spLocks noChangeArrowheads="1"/>
            </p:cNvSpPr>
            <p:nvPr/>
          </p:nvSpPr>
          <p:spPr bwMode="auto">
            <a:xfrm>
              <a:off x="615" y="3543"/>
              <a:ext cx="55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01" name="Rectangle 8"/>
            <p:cNvSpPr>
              <a:spLocks noChangeArrowheads="1"/>
            </p:cNvSpPr>
            <p:nvPr/>
          </p:nvSpPr>
          <p:spPr bwMode="auto">
            <a:xfrm>
              <a:off x="1335" y="1767"/>
              <a:ext cx="58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02" name="Rectangle 9"/>
            <p:cNvSpPr>
              <a:spLocks noChangeArrowheads="1"/>
            </p:cNvSpPr>
            <p:nvPr/>
          </p:nvSpPr>
          <p:spPr bwMode="auto">
            <a:xfrm>
              <a:off x="1335" y="2343"/>
              <a:ext cx="57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03" name="Rectangle 10"/>
            <p:cNvSpPr>
              <a:spLocks noChangeArrowheads="1"/>
            </p:cNvSpPr>
            <p:nvPr/>
          </p:nvSpPr>
          <p:spPr bwMode="auto">
            <a:xfrm>
              <a:off x="1335" y="2967"/>
              <a:ext cx="55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04" name="Rectangle 11"/>
            <p:cNvSpPr>
              <a:spLocks noChangeArrowheads="1"/>
            </p:cNvSpPr>
            <p:nvPr/>
          </p:nvSpPr>
          <p:spPr bwMode="auto">
            <a:xfrm>
              <a:off x="1335" y="3543"/>
              <a:ext cx="5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05" name="Rectangle 12"/>
            <p:cNvSpPr>
              <a:spLocks noChangeArrowheads="1"/>
            </p:cNvSpPr>
            <p:nvPr/>
          </p:nvSpPr>
          <p:spPr bwMode="auto">
            <a:xfrm>
              <a:off x="2055" y="1767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06" name="Rectangle 13"/>
            <p:cNvSpPr>
              <a:spLocks noChangeArrowheads="1"/>
            </p:cNvSpPr>
            <p:nvPr/>
          </p:nvSpPr>
          <p:spPr bwMode="auto">
            <a:xfrm>
              <a:off x="2055" y="2343"/>
              <a:ext cx="55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07" name="Rectangle 14"/>
            <p:cNvSpPr>
              <a:spLocks noChangeArrowheads="1"/>
            </p:cNvSpPr>
            <p:nvPr/>
          </p:nvSpPr>
          <p:spPr bwMode="auto">
            <a:xfrm>
              <a:off x="2055" y="2967"/>
              <a:ext cx="5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08" name="Rectangle 15"/>
            <p:cNvSpPr>
              <a:spLocks noChangeArrowheads="1"/>
            </p:cNvSpPr>
            <p:nvPr/>
          </p:nvSpPr>
          <p:spPr bwMode="auto">
            <a:xfrm>
              <a:off x="2055" y="3543"/>
              <a:ext cx="52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09" name="Rectangle 16"/>
            <p:cNvSpPr>
              <a:spLocks noChangeArrowheads="1"/>
            </p:cNvSpPr>
            <p:nvPr/>
          </p:nvSpPr>
          <p:spPr bwMode="auto">
            <a:xfrm>
              <a:off x="2775" y="1767"/>
              <a:ext cx="55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10" name="Rectangle 17"/>
            <p:cNvSpPr>
              <a:spLocks noChangeArrowheads="1"/>
            </p:cNvSpPr>
            <p:nvPr/>
          </p:nvSpPr>
          <p:spPr bwMode="auto">
            <a:xfrm>
              <a:off x="2775" y="2343"/>
              <a:ext cx="5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11" name="Rectangle 18"/>
            <p:cNvSpPr>
              <a:spLocks noChangeArrowheads="1"/>
            </p:cNvSpPr>
            <p:nvPr/>
          </p:nvSpPr>
          <p:spPr bwMode="auto">
            <a:xfrm>
              <a:off x="2823" y="2967"/>
              <a:ext cx="52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54312" name="Rectangle 19"/>
            <p:cNvSpPr>
              <a:spLocks noChangeArrowheads="1"/>
            </p:cNvSpPr>
            <p:nvPr/>
          </p:nvSpPr>
          <p:spPr bwMode="auto">
            <a:xfrm>
              <a:off x="2871" y="3543"/>
              <a:ext cx="51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776913" y="2622550"/>
            <a:ext cx="3143250" cy="3943350"/>
            <a:chOff x="3639" y="1652"/>
            <a:chExt cx="1980" cy="2484"/>
          </a:xfrm>
        </p:grpSpPr>
        <p:sp>
          <p:nvSpPr>
            <p:cNvPr id="54295" name="Rectangle 21"/>
            <p:cNvSpPr>
              <a:spLocks noChangeArrowheads="1"/>
            </p:cNvSpPr>
            <p:nvPr/>
          </p:nvSpPr>
          <p:spPr bwMode="auto">
            <a:xfrm>
              <a:off x="3687" y="1652"/>
              <a:ext cx="1932" cy="19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Round/Yellow:     9</a:t>
              </a:r>
            </a:p>
            <a:p>
              <a:pPr algn="l" eaLnBrk="0" hangingPunct="0">
                <a:spcBef>
                  <a:spcPct val="20000"/>
                </a:spcBef>
              </a:pPr>
              <a:endParaRPr lang="en-US" sz="2400" b="1">
                <a:latin typeface="Comic Sans MS" pitchFamily="66" charset="0"/>
              </a:endParaRPr>
            </a:p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Round/green:     3</a:t>
              </a:r>
            </a:p>
            <a:p>
              <a:pPr algn="l" eaLnBrk="0" hangingPunct="0">
                <a:spcBef>
                  <a:spcPct val="20000"/>
                </a:spcBef>
              </a:pPr>
              <a:endParaRPr lang="en-US" sz="2400" b="1">
                <a:latin typeface="Comic Sans MS" pitchFamily="66" charset="0"/>
              </a:endParaRPr>
            </a:p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wrinkled/Yellow:  3</a:t>
              </a:r>
            </a:p>
            <a:p>
              <a:pPr algn="l" eaLnBrk="0" hangingPunct="0">
                <a:spcBef>
                  <a:spcPct val="20000"/>
                </a:spcBef>
              </a:pPr>
              <a:endParaRPr lang="en-US" sz="2400" b="1">
                <a:latin typeface="Comic Sans MS" pitchFamily="66" charset="0"/>
              </a:endParaRPr>
            </a:p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solidFill>
                    <a:schemeClr val="tx2"/>
                  </a:solidFill>
                  <a:latin typeface="Comic Sans MS" pitchFamily="66" charset="0"/>
                </a:rPr>
                <a:t>wrinkled/green:   1</a:t>
              </a:r>
            </a:p>
          </p:txBody>
        </p:sp>
        <p:sp>
          <p:nvSpPr>
            <p:cNvPr id="54296" name="Rectangle 22"/>
            <p:cNvSpPr>
              <a:spLocks noChangeArrowheads="1"/>
            </p:cNvSpPr>
            <p:nvPr/>
          </p:nvSpPr>
          <p:spPr bwMode="auto">
            <a:xfrm>
              <a:off x="3639" y="3620"/>
              <a:ext cx="1889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rgbClr val="B50069"/>
                  </a:solidFill>
                  <a:latin typeface="Comic Sans MS" pitchFamily="66" charset="0"/>
                </a:rPr>
                <a:t>9:3:3:1 phenotypic</a:t>
              </a:r>
              <a:br>
                <a:rPr lang="en-US" sz="2400" b="1">
                  <a:solidFill>
                    <a:srgbClr val="B50069"/>
                  </a:solidFill>
                  <a:latin typeface="Comic Sans MS" pitchFamily="66" charset="0"/>
                </a:rPr>
              </a:br>
              <a:r>
                <a:rPr lang="en-US" sz="2400" b="1">
                  <a:solidFill>
                    <a:srgbClr val="B50069"/>
                  </a:solidFill>
                  <a:latin typeface="Comic Sans MS" pitchFamily="66" charset="0"/>
                </a:rPr>
                <a:t>          ratio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90513" y="1966913"/>
            <a:ext cx="5119687" cy="4281487"/>
            <a:chOff x="183" y="1239"/>
            <a:chExt cx="3225" cy="2697"/>
          </a:xfrm>
        </p:grpSpPr>
        <p:sp>
          <p:nvSpPr>
            <p:cNvPr id="54280" name="Line 24"/>
            <p:cNvSpPr>
              <a:spLocks noChangeShapeType="1"/>
            </p:cNvSpPr>
            <p:nvPr/>
          </p:nvSpPr>
          <p:spPr bwMode="auto">
            <a:xfrm>
              <a:off x="124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Line 25"/>
            <p:cNvSpPr>
              <a:spLocks noChangeShapeType="1"/>
            </p:cNvSpPr>
            <p:nvPr/>
          </p:nvSpPr>
          <p:spPr bwMode="auto">
            <a:xfrm>
              <a:off x="196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Line 26"/>
            <p:cNvSpPr>
              <a:spLocks noChangeShapeType="1"/>
            </p:cNvSpPr>
            <p:nvPr/>
          </p:nvSpPr>
          <p:spPr bwMode="auto">
            <a:xfrm>
              <a:off x="268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Line 27"/>
            <p:cNvSpPr>
              <a:spLocks noChangeShapeType="1"/>
            </p:cNvSpPr>
            <p:nvPr/>
          </p:nvSpPr>
          <p:spPr bwMode="auto">
            <a:xfrm>
              <a:off x="584" y="2160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Line 28"/>
            <p:cNvSpPr>
              <a:spLocks noChangeShapeType="1"/>
            </p:cNvSpPr>
            <p:nvPr/>
          </p:nvSpPr>
          <p:spPr bwMode="auto">
            <a:xfrm>
              <a:off x="584" y="2784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Line 29"/>
            <p:cNvSpPr>
              <a:spLocks noChangeShapeType="1"/>
            </p:cNvSpPr>
            <p:nvPr/>
          </p:nvSpPr>
          <p:spPr bwMode="auto">
            <a:xfrm>
              <a:off x="584" y="3360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18" name="Rectangle 30"/>
            <p:cNvSpPr>
              <a:spLocks noChangeArrowheads="1"/>
            </p:cNvSpPr>
            <p:nvPr/>
          </p:nvSpPr>
          <p:spPr bwMode="auto">
            <a:xfrm>
              <a:off x="759" y="1239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19" name="Rectangle 31"/>
            <p:cNvSpPr>
              <a:spLocks noChangeArrowheads="1"/>
            </p:cNvSpPr>
            <p:nvPr/>
          </p:nvSpPr>
          <p:spPr bwMode="auto">
            <a:xfrm>
              <a:off x="1431" y="1239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0" name="Rectangle 32"/>
            <p:cNvSpPr>
              <a:spLocks noChangeArrowheads="1"/>
            </p:cNvSpPr>
            <p:nvPr/>
          </p:nvSpPr>
          <p:spPr bwMode="auto">
            <a:xfrm>
              <a:off x="2199" y="1239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1" name="Rectangle 33"/>
            <p:cNvSpPr>
              <a:spLocks noChangeArrowheads="1"/>
            </p:cNvSpPr>
            <p:nvPr/>
          </p:nvSpPr>
          <p:spPr bwMode="auto">
            <a:xfrm>
              <a:off x="2871" y="1239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2" name="Rectangle 34"/>
            <p:cNvSpPr>
              <a:spLocks noChangeArrowheads="1"/>
            </p:cNvSpPr>
            <p:nvPr/>
          </p:nvSpPr>
          <p:spPr bwMode="auto">
            <a:xfrm>
              <a:off x="183" y="1719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3" name="Rectangle 35"/>
            <p:cNvSpPr>
              <a:spLocks noChangeArrowheads="1"/>
            </p:cNvSpPr>
            <p:nvPr/>
          </p:nvSpPr>
          <p:spPr bwMode="auto">
            <a:xfrm>
              <a:off x="183" y="2295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4" name="Rectangle 36"/>
            <p:cNvSpPr>
              <a:spLocks noChangeArrowheads="1"/>
            </p:cNvSpPr>
            <p:nvPr/>
          </p:nvSpPr>
          <p:spPr bwMode="auto">
            <a:xfrm>
              <a:off x="231" y="2919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5" name="Rectangle 37"/>
            <p:cNvSpPr>
              <a:spLocks noChangeArrowheads="1"/>
            </p:cNvSpPr>
            <p:nvPr/>
          </p:nvSpPr>
          <p:spPr bwMode="auto">
            <a:xfrm>
              <a:off x="231" y="3495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54294" name="Rectangle 38"/>
            <p:cNvSpPr>
              <a:spLocks noChangeArrowheads="1"/>
            </p:cNvSpPr>
            <p:nvPr/>
          </p:nvSpPr>
          <p:spPr bwMode="auto">
            <a:xfrm>
              <a:off x="576" y="1584"/>
              <a:ext cx="2832" cy="23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9" name="Footer Placeholder 4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7228BE-3AFB-46BB-AADC-19F1EAC421F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pic>
        <p:nvPicPr>
          <p:cNvPr id="55300" name="Picture 3" descr="predictdihybrid"/>
          <p:cNvPicPr>
            <a:picLocks noChangeAspect="1" noChangeArrowheads="1"/>
          </p:cNvPicPr>
          <p:nvPr/>
        </p:nvPicPr>
        <p:blipFill>
          <a:blip r:embed="rId3" cstate="print"/>
          <a:srcRect l="75424" t="40756" b="20982"/>
          <a:stretch>
            <a:fillRect/>
          </a:stretch>
        </p:blipFill>
        <p:spPr bwMode="auto">
          <a:xfrm>
            <a:off x="228600" y="990600"/>
            <a:ext cx="50609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5486400" y="2438400"/>
            <a:ext cx="3657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Round/Yellow:   9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Round/green:    3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wrinkled/Yellow: 3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solidFill>
                  <a:schemeClr val="tx2"/>
                </a:solidFill>
                <a:latin typeface="Comic Sans MS" pitchFamily="66" charset="0"/>
              </a:rPr>
              <a:t>wrinkled/green:  1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Comic Sans MS" pitchFamily="66" charset="0"/>
              </a:rPr>
              <a:t>9:3:3:1</a:t>
            </a:r>
          </a:p>
        </p:txBody>
      </p:sp>
      <p:sp>
        <p:nvSpPr>
          <p:cNvPr id="5530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D934D-E611-4081-A414-D66AA1659F17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7056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Cross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47244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mating between an individual of </a:t>
            </a: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unknown genotype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a </a:t>
            </a:r>
            <a:r>
              <a:rPr lang="en-US" sz="28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recessive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individual.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8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bbC__  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  </a:t>
            </a:r>
            <a:r>
              <a:rPr lang="en-US" sz="2800" b="1" smtClean="0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bbcc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smtClean="0">
              <a:solidFill>
                <a:srgbClr val="00968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BB = brown eyes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Bb = brown eyes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bb = blue eyes</a:t>
            </a: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CC = curly hair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Cc = curly hair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cc = straight hair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86313" y="4024313"/>
            <a:ext cx="3201987" cy="1525587"/>
            <a:chOff x="3015" y="2535"/>
            <a:chExt cx="2017" cy="961"/>
          </a:xfrm>
        </p:grpSpPr>
        <p:sp>
          <p:nvSpPr>
            <p:cNvPr id="56327" name="Rectangle 5"/>
            <p:cNvSpPr>
              <a:spLocks noChangeArrowheads="1"/>
            </p:cNvSpPr>
            <p:nvPr/>
          </p:nvSpPr>
          <p:spPr bwMode="auto">
            <a:xfrm>
              <a:off x="3416" y="2840"/>
              <a:ext cx="1616" cy="6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8" name="Line 6"/>
            <p:cNvSpPr>
              <a:spLocks noChangeShapeType="1"/>
            </p:cNvSpPr>
            <p:nvPr/>
          </p:nvSpPr>
          <p:spPr bwMode="auto">
            <a:xfrm>
              <a:off x="4224" y="2840"/>
              <a:ext cx="0" cy="6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919" name="Rectangle 7"/>
            <p:cNvSpPr>
              <a:spLocks noChangeArrowheads="1"/>
            </p:cNvSpPr>
            <p:nvPr/>
          </p:nvSpPr>
          <p:spPr bwMode="auto">
            <a:xfrm>
              <a:off x="3591" y="2535"/>
              <a:ext cx="3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bC</a:t>
              </a:r>
            </a:p>
          </p:txBody>
        </p:sp>
        <p:sp>
          <p:nvSpPr>
            <p:cNvPr id="294920" name="Rectangle 8"/>
            <p:cNvSpPr>
              <a:spLocks noChangeArrowheads="1"/>
            </p:cNvSpPr>
            <p:nvPr/>
          </p:nvSpPr>
          <p:spPr bwMode="auto">
            <a:xfrm>
              <a:off x="4359" y="2535"/>
              <a:ext cx="55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b___</a:t>
              </a:r>
            </a:p>
          </p:txBody>
        </p:sp>
        <p:sp>
          <p:nvSpPr>
            <p:cNvPr id="294921" name="Rectangle 9"/>
            <p:cNvSpPr>
              <a:spLocks noChangeArrowheads="1"/>
            </p:cNvSpPr>
            <p:nvPr/>
          </p:nvSpPr>
          <p:spPr bwMode="auto">
            <a:xfrm>
              <a:off x="3015" y="3063"/>
              <a:ext cx="33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bc</a:t>
              </a:r>
            </a:p>
          </p:txBody>
        </p:sp>
      </p:grpSp>
      <p:sp>
        <p:nvSpPr>
          <p:cNvPr id="56326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F59C01-453A-4B8B-BD01-2D12C56C52F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Cross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7924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Possible results:</a:t>
            </a:r>
            <a:endParaRPr lang="en-US" sz="3600" dirty="0" smtClean="0">
              <a:solidFill>
                <a:srgbClr val="724C26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3581400"/>
            <a:ext cx="3201988" cy="1525588"/>
            <a:chOff x="183" y="1815"/>
            <a:chExt cx="2017" cy="961"/>
          </a:xfrm>
        </p:grpSpPr>
        <p:sp>
          <p:nvSpPr>
            <p:cNvPr id="57361" name="Rectangle 5"/>
            <p:cNvSpPr>
              <a:spLocks noChangeArrowheads="1"/>
            </p:cNvSpPr>
            <p:nvPr/>
          </p:nvSpPr>
          <p:spPr bwMode="auto">
            <a:xfrm>
              <a:off x="584" y="2120"/>
              <a:ext cx="1616" cy="6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2" name="Line 6"/>
            <p:cNvSpPr>
              <a:spLocks noChangeShapeType="1"/>
            </p:cNvSpPr>
            <p:nvPr/>
          </p:nvSpPr>
          <p:spPr bwMode="auto">
            <a:xfrm>
              <a:off x="1392" y="2120"/>
              <a:ext cx="0" cy="6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43" name="Rectangle 7"/>
            <p:cNvSpPr>
              <a:spLocks noChangeArrowheads="1"/>
            </p:cNvSpPr>
            <p:nvPr/>
          </p:nvSpPr>
          <p:spPr bwMode="auto">
            <a:xfrm>
              <a:off x="759" y="1815"/>
              <a:ext cx="3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bC</a:t>
              </a:r>
            </a:p>
          </p:txBody>
        </p:sp>
        <p:sp>
          <p:nvSpPr>
            <p:cNvPr id="295944" name="Rectangle 8"/>
            <p:cNvSpPr>
              <a:spLocks noChangeArrowheads="1"/>
            </p:cNvSpPr>
            <p:nvPr/>
          </p:nvSpPr>
          <p:spPr bwMode="auto">
            <a:xfrm>
              <a:off x="1527" y="1815"/>
              <a:ext cx="55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b___</a:t>
              </a:r>
            </a:p>
          </p:txBody>
        </p:sp>
        <p:sp>
          <p:nvSpPr>
            <p:cNvPr id="295945" name="Rectangle 9"/>
            <p:cNvSpPr>
              <a:spLocks noChangeArrowheads="1"/>
            </p:cNvSpPr>
            <p:nvPr/>
          </p:nvSpPr>
          <p:spPr bwMode="auto">
            <a:xfrm>
              <a:off x="183" y="2343"/>
              <a:ext cx="33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bc</a:t>
              </a:r>
            </a:p>
          </p:txBody>
        </p:sp>
        <p:sp>
          <p:nvSpPr>
            <p:cNvPr id="57366" name="Rectangle 10"/>
            <p:cNvSpPr>
              <a:spLocks noChangeArrowheads="1"/>
            </p:cNvSpPr>
            <p:nvPr/>
          </p:nvSpPr>
          <p:spPr bwMode="auto">
            <a:xfrm>
              <a:off x="711" y="2343"/>
              <a:ext cx="59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/>
                <a:t>bbCc</a:t>
              </a:r>
            </a:p>
          </p:txBody>
        </p:sp>
        <p:sp>
          <p:nvSpPr>
            <p:cNvPr id="57367" name="Rectangle 11"/>
            <p:cNvSpPr>
              <a:spLocks noChangeArrowheads="1"/>
            </p:cNvSpPr>
            <p:nvPr/>
          </p:nvSpPr>
          <p:spPr bwMode="auto">
            <a:xfrm>
              <a:off x="1479" y="2343"/>
              <a:ext cx="59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/>
                <a:t>bb</a:t>
              </a:r>
              <a:r>
                <a:rPr lang="en-US" sz="2400" b="1">
                  <a:solidFill>
                    <a:schemeClr val="hlink"/>
                  </a:solidFill>
                </a:rPr>
                <a:t>C</a:t>
              </a:r>
              <a:r>
                <a:rPr lang="en-US" sz="2400" b="1"/>
                <a:t>c</a:t>
              </a:r>
            </a:p>
          </p:txBody>
        </p:sp>
        <p:sp>
          <p:nvSpPr>
            <p:cNvPr id="57368" name="Rectangle 12"/>
            <p:cNvSpPr>
              <a:spLocks noChangeArrowheads="1"/>
            </p:cNvSpPr>
            <p:nvPr/>
          </p:nvSpPr>
          <p:spPr bwMode="auto">
            <a:xfrm>
              <a:off x="1719" y="1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hlink"/>
                  </a:solidFill>
                </a:rPr>
                <a:t>C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343400" y="3581400"/>
            <a:ext cx="4192588" cy="1525588"/>
            <a:chOff x="2727" y="1815"/>
            <a:chExt cx="2641" cy="961"/>
          </a:xfrm>
        </p:grpSpPr>
        <p:sp>
          <p:nvSpPr>
            <p:cNvPr id="57352" name="Rectangle 14"/>
            <p:cNvSpPr>
              <a:spLocks noChangeArrowheads="1"/>
            </p:cNvSpPr>
            <p:nvPr/>
          </p:nvSpPr>
          <p:spPr bwMode="auto">
            <a:xfrm>
              <a:off x="3752" y="2120"/>
              <a:ext cx="1616" cy="6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3" name="Line 15"/>
            <p:cNvSpPr>
              <a:spLocks noChangeShapeType="1"/>
            </p:cNvSpPr>
            <p:nvPr/>
          </p:nvSpPr>
          <p:spPr bwMode="auto">
            <a:xfrm>
              <a:off x="4560" y="2120"/>
              <a:ext cx="0" cy="6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52" name="Rectangle 16"/>
            <p:cNvSpPr>
              <a:spLocks noChangeArrowheads="1"/>
            </p:cNvSpPr>
            <p:nvPr/>
          </p:nvSpPr>
          <p:spPr bwMode="auto">
            <a:xfrm>
              <a:off x="3927" y="1815"/>
              <a:ext cx="37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bC</a:t>
              </a:r>
            </a:p>
          </p:txBody>
        </p:sp>
        <p:sp>
          <p:nvSpPr>
            <p:cNvPr id="295953" name="Rectangle 17"/>
            <p:cNvSpPr>
              <a:spLocks noChangeArrowheads="1"/>
            </p:cNvSpPr>
            <p:nvPr/>
          </p:nvSpPr>
          <p:spPr bwMode="auto">
            <a:xfrm>
              <a:off x="4695" y="1815"/>
              <a:ext cx="55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b___</a:t>
              </a:r>
            </a:p>
          </p:txBody>
        </p:sp>
        <p:sp>
          <p:nvSpPr>
            <p:cNvPr id="295954" name="Rectangle 18"/>
            <p:cNvSpPr>
              <a:spLocks noChangeArrowheads="1"/>
            </p:cNvSpPr>
            <p:nvPr/>
          </p:nvSpPr>
          <p:spPr bwMode="auto">
            <a:xfrm>
              <a:off x="3351" y="2343"/>
              <a:ext cx="33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bc</a:t>
              </a:r>
            </a:p>
          </p:txBody>
        </p:sp>
        <p:sp>
          <p:nvSpPr>
            <p:cNvPr id="57357" name="Rectangle 19"/>
            <p:cNvSpPr>
              <a:spLocks noChangeArrowheads="1"/>
            </p:cNvSpPr>
            <p:nvPr/>
          </p:nvSpPr>
          <p:spPr bwMode="auto">
            <a:xfrm>
              <a:off x="3879" y="2343"/>
              <a:ext cx="59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/>
                <a:t>bbCc</a:t>
              </a:r>
            </a:p>
          </p:txBody>
        </p:sp>
        <p:sp>
          <p:nvSpPr>
            <p:cNvPr id="57358" name="Rectangle 20"/>
            <p:cNvSpPr>
              <a:spLocks noChangeArrowheads="1"/>
            </p:cNvSpPr>
            <p:nvPr/>
          </p:nvSpPr>
          <p:spPr bwMode="auto">
            <a:xfrm>
              <a:off x="4647" y="2343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/>
                <a:t>bb</a:t>
              </a:r>
              <a:r>
                <a:rPr lang="en-US" sz="2400" b="1">
                  <a:solidFill>
                    <a:schemeClr val="hlink"/>
                  </a:solidFill>
                </a:rPr>
                <a:t>c</a:t>
              </a:r>
              <a:r>
                <a:rPr lang="en-US" sz="2400" b="1"/>
                <a:t>c</a:t>
              </a:r>
            </a:p>
          </p:txBody>
        </p:sp>
        <p:sp>
          <p:nvSpPr>
            <p:cNvPr id="57359" name="Rectangle 21"/>
            <p:cNvSpPr>
              <a:spLocks noChangeArrowheads="1"/>
            </p:cNvSpPr>
            <p:nvPr/>
          </p:nvSpPr>
          <p:spPr bwMode="auto">
            <a:xfrm>
              <a:off x="2727" y="2343"/>
              <a:ext cx="30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/>
                <a:t>or</a:t>
              </a:r>
            </a:p>
          </p:txBody>
        </p:sp>
        <p:sp>
          <p:nvSpPr>
            <p:cNvPr id="57360" name="Rectangle 22"/>
            <p:cNvSpPr>
              <a:spLocks noChangeArrowheads="1"/>
            </p:cNvSpPr>
            <p:nvPr/>
          </p:nvSpPr>
          <p:spPr bwMode="auto">
            <a:xfrm>
              <a:off x="4887" y="18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hlink"/>
                  </a:solidFill>
                </a:rPr>
                <a:t>c</a:t>
              </a:r>
            </a:p>
          </p:txBody>
        </p:sp>
      </p:grpSp>
      <p:sp>
        <p:nvSpPr>
          <p:cNvPr id="57351" name="Footer Placeholder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6EA4FE-25DD-4A43-86A7-E0F592662CD7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Mendel’s laws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228600" y="914400"/>
            <a:ext cx="8610600" cy="5562600"/>
            <a:chOff x="-3" y="573"/>
            <a:chExt cx="5246" cy="2184"/>
          </a:xfrm>
        </p:grpSpPr>
        <p:grpSp>
          <p:nvGrpSpPr>
            <p:cNvPr id="58374" name="Group 5"/>
            <p:cNvGrpSpPr>
              <a:grpSpLocks/>
            </p:cNvGrpSpPr>
            <p:nvPr/>
          </p:nvGrpSpPr>
          <p:grpSpPr bwMode="auto">
            <a:xfrm>
              <a:off x="0" y="576"/>
              <a:ext cx="5240" cy="2178"/>
              <a:chOff x="0" y="576"/>
              <a:chExt cx="5240" cy="2178"/>
            </a:xfrm>
          </p:grpSpPr>
          <p:grpSp>
            <p:nvGrpSpPr>
              <p:cNvPr id="58376" name="Group 6"/>
              <p:cNvGrpSpPr>
                <a:grpSpLocks/>
              </p:cNvGrpSpPr>
              <p:nvPr/>
            </p:nvGrpSpPr>
            <p:grpSpPr bwMode="auto">
              <a:xfrm>
                <a:off x="0" y="576"/>
                <a:ext cx="1727" cy="413"/>
                <a:chOff x="0" y="576"/>
                <a:chExt cx="1727" cy="413"/>
              </a:xfrm>
            </p:grpSpPr>
            <p:sp>
              <p:nvSpPr>
                <p:cNvPr id="5841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1727" cy="41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58415" name="Group 8"/>
                <p:cNvGrpSpPr>
                  <a:grpSpLocks/>
                </p:cNvGrpSpPr>
                <p:nvPr/>
              </p:nvGrpSpPr>
              <p:grpSpPr bwMode="auto">
                <a:xfrm>
                  <a:off x="0" y="576"/>
                  <a:ext cx="1727" cy="413"/>
                  <a:chOff x="0" y="576"/>
                  <a:chExt cx="1727" cy="413"/>
                </a:xfrm>
              </p:grpSpPr>
              <p:sp>
                <p:nvSpPr>
                  <p:cNvPr id="34304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6"/>
                    <a:ext cx="1727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rPr>
                      <a:t>LAW</a:t>
                    </a:r>
                    <a:endParaRPr lang="en-US" sz="24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41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6"/>
                    <a:ext cx="1727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377" name="Group 11"/>
              <p:cNvGrpSpPr>
                <a:grpSpLocks/>
              </p:cNvGrpSpPr>
              <p:nvPr/>
            </p:nvGrpSpPr>
            <p:grpSpPr bwMode="auto">
              <a:xfrm>
                <a:off x="1727" y="576"/>
                <a:ext cx="1515" cy="413"/>
                <a:chOff x="1727" y="576"/>
                <a:chExt cx="1515" cy="413"/>
              </a:xfrm>
            </p:grpSpPr>
            <p:sp>
              <p:nvSpPr>
                <p:cNvPr id="58410" name="Rectangle 12"/>
                <p:cNvSpPr>
                  <a:spLocks noChangeArrowheads="1"/>
                </p:cNvSpPr>
                <p:nvPr/>
              </p:nvSpPr>
              <p:spPr bwMode="auto">
                <a:xfrm>
                  <a:off x="1727" y="576"/>
                  <a:ext cx="1515" cy="41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58411" name="Group 13"/>
                <p:cNvGrpSpPr>
                  <a:grpSpLocks/>
                </p:cNvGrpSpPr>
                <p:nvPr/>
              </p:nvGrpSpPr>
              <p:grpSpPr bwMode="auto">
                <a:xfrm>
                  <a:off x="1727" y="576"/>
                  <a:ext cx="1515" cy="413"/>
                  <a:chOff x="1727" y="576"/>
                  <a:chExt cx="1515" cy="413"/>
                </a:xfrm>
              </p:grpSpPr>
              <p:sp>
                <p:nvSpPr>
                  <p:cNvPr id="34305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576"/>
                    <a:ext cx="1515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rPr>
                      <a:t>PARENT CROSS</a:t>
                    </a:r>
                    <a:endParaRPr lang="en-US" sz="24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41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576"/>
                    <a:ext cx="1515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378" name="Group 16"/>
              <p:cNvGrpSpPr>
                <a:grpSpLocks/>
              </p:cNvGrpSpPr>
              <p:nvPr/>
            </p:nvGrpSpPr>
            <p:grpSpPr bwMode="auto">
              <a:xfrm>
                <a:off x="3242" y="576"/>
                <a:ext cx="1998" cy="413"/>
                <a:chOff x="3242" y="576"/>
                <a:chExt cx="1998" cy="413"/>
              </a:xfrm>
            </p:grpSpPr>
            <p:sp>
              <p:nvSpPr>
                <p:cNvPr id="58406" name="Rectangle 17"/>
                <p:cNvSpPr>
                  <a:spLocks noChangeArrowheads="1"/>
                </p:cNvSpPr>
                <p:nvPr/>
              </p:nvSpPr>
              <p:spPr bwMode="auto">
                <a:xfrm>
                  <a:off x="3242" y="576"/>
                  <a:ext cx="1998" cy="41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58407" name="Group 18"/>
                <p:cNvGrpSpPr>
                  <a:grpSpLocks/>
                </p:cNvGrpSpPr>
                <p:nvPr/>
              </p:nvGrpSpPr>
              <p:grpSpPr bwMode="auto">
                <a:xfrm>
                  <a:off x="3242" y="576"/>
                  <a:ext cx="1998" cy="413"/>
                  <a:chOff x="3242" y="576"/>
                  <a:chExt cx="1998" cy="413"/>
                </a:xfrm>
              </p:grpSpPr>
              <p:sp>
                <p:nvSpPr>
                  <p:cNvPr id="3430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242" y="576"/>
                    <a:ext cx="1998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rPr>
                      <a:t>OFFSPRING</a:t>
                    </a:r>
                    <a:endParaRPr lang="en-US" sz="24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840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242" y="576"/>
                    <a:ext cx="1998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8379" name="Group 21"/>
              <p:cNvGrpSpPr>
                <a:grpSpLocks/>
              </p:cNvGrpSpPr>
              <p:nvPr/>
            </p:nvGrpSpPr>
            <p:grpSpPr bwMode="auto">
              <a:xfrm>
                <a:off x="0" y="989"/>
                <a:ext cx="1727" cy="499"/>
                <a:chOff x="0" y="989"/>
                <a:chExt cx="1727" cy="499"/>
              </a:xfrm>
            </p:grpSpPr>
            <p:sp>
              <p:nvSpPr>
                <p:cNvPr id="343062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989"/>
                  <a:ext cx="1727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DOMINANCE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58405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989"/>
                  <a:ext cx="1727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8380" name="Group 24"/>
              <p:cNvGrpSpPr>
                <a:grpSpLocks/>
              </p:cNvGrpSpPr>
              <p:nvPr/>
            </p:nvGrpSpPr>
            <p:grpSpPr bwMode="auto">
              <a:xfrm>
                <a:off x="1727" y="989"/>
                <a:ext cx="1515" cy="499"/>
                <a:chOff x="1727" y="989"/>
                <a:chExt cx="1515" cy="499"/>
              </a:xfrm>
            </p:grpSpPr>
            <p:sp>
              <p:nvSpPr>
                <p:cNvPr id="343065" name="Rectangle 25"/>
                <p:cNvSpPr>
                  <a:spLocks noChangeArrowheads="1"/>
                </p:cNvSpPr>
                <p:nvPr/>
              </p:nvSpPr>
              <p:spPr bwMode="auto">
                <a:xfrm>
                  <a:off x="1727" y="989"/>
                  <a:ext cx="1515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TT x tt</a:t>
                  </a: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tall x short</a:t>
                  </a: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58403" name="Rectangle 26"/>
                <p:cNvSpPr>
                  <a:spLocks noChangeArrowheads="1"/>
                </p:cNvSpPr>
                <p:nvPr/>
              </p:nvSpPr>
              <p:spPr bwMode="auto">
                <a:xfrm>
                  <a:off x="1727" y="989"/>
                  <a:ext cx="151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8381" name="Group 27"/>
              <p:cNvGrpSpPr>
                <a:grpSpLocks/>
              </p:cNvGrpSpPr>
              <p:nvPr/>
            </p:nvGrpSpPr>
            <p:grpSpPr bwMode="auto">
              <a:xfrm>
                <a:off x="3242" y="989"/>
                <a:ext cx="1998" cy="499"/>
                <a:chOff x="3242" y="989"/>
                <a:chExt cx="1998" cy="499"/>
              </a:xfrm>
            </p:grpSpPr>
            <p:sp>
              <p:nvSpPr>
                <p:cNvPr id="343068" name="Rectangle 28"/>
                <p:cNvSpPr>
                  <a:spLocks noChangeArrowheads="1"/>
                </p:cNvSpPr>
                <p:nvPr/>
              </p:nvSpPr>
              <p:spPr bwMode="auto">
                <a:xfrm>
                  <a:off x="3242" y="989"/>
                  <a:ext cx="1998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100% Tt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tall</a:t>
                  </a: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58401" name="Rectangle 29"/>
                <p:cNvSpPr>
                  <a:spLocks noChangeArrowheads="1"/>
                </p:cNvSpPr>
                <p:nvPr/>
              </p:nvSpPr>
              <p:spPr bwMode="auto">
                <a:xfrm>
                  <a:off x="3242" y="989"/>
                  <a:ext cx="1998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8382" name="Group 30"/>
              <p:cNvGrpSpPr>
                <a:grpSpLocks/>
              </p:cNvGrpSpPr>
              <p:nvPr/>
            </p:nvGrpSpPr>
            <p:grpSpPr bwMode="auto">
              <a:xfrm>
                <a:off x="0" y="1488"/>
                <a:ext cx="1727" cy="518"/>
                <a:chOff x="0" y="1488"/>
                <a:chExt cx="1727" cy="518"/>
              </a:xfrm>
            </p:grpSpPr>
            <p:sp>
              <p:nvSpPr>
                <p:cNvPr id="343071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488"/>
                  <a:ext cx="17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SEGREGATION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58399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488"/>
                  <a:ext cx="172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8383" name="Group 33"/>
              <p:cNvGrpSpPr>
                <a:grpSpLocks/>
              </p:cNvGrpSpPr>
              <p:nvPr/>
            </p:nvGrpSpPr>
            <p:grpSpPr bwMode="auto">
              <a:xfrm>
                <a:off x="1727" y="1488"/>
                <a:ext cx="1515" cy="518"/>
                <a:chOff x="1727" y="1488"/>
                <a:chExt cx="1515" cy="518"/>
              </a:xfrm>
            </p:grpSpPr>
            <p:sp>
              <p:nvSpPr>
                <p:cNvPr id="343074" name="Rectangle 34"/>
                <p:cNvSpPr>
                  <a:spLocks noChangeArrowheads="1"/>
                </p:cNvSpPr>
                <p:nvPr/>
              </p:nvSpPr>
              <p:spPr bwMode="auto">
                <a:xfrm>
                  <a:off x="1727" y="1488"/>
                  <a:ext cx="151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Tt x Tt</a:t>
                  </a: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tall x tall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58397" name="Rectangle 35"/>
                <p:cNvSpPr>
                  <a:spLocks noChangeArrowheads="1"/>
                </p:cNvSpPr>
                <p:nvPr/>
              </p:nvSpPr>
              <p:spPr bwMode="auto">
                <a:xfrm>
                  <a:off x="1727" y="1488"/>
                  <a:ext cx="151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8384" name="Group 36"/>
              <p:cNvGrpSpPr>
                <a:grpSpLocks/>
              </p:cNvGrpSpPr>
              <p:nvPr/>
            </p:nvGrpSpPr>
            <p:grpSpPr bwMode="auto">
              <a:xfrm>
                <a:off x="3242" y="1488"/>
                <a:ext cx="1998" cy="518"/>
                <a:chOff x="3242" y="1488"/>
                <a:chExt cx="1998" cy="518"/>
              </a:xfrm>
            </p:grpSpPr>
            <p:sp>
              <p:nvSpPr>
                <p:cNvPr id="343077" name="Rectangle 37"/>
                <p:cNvSpPr>
                  <a:spLocks noChangeArrowheads="1"/>
                </p:cNvSpPr>
                <p:nvPr/>
              </p:nvSpPr>
              <p:spPr bwMode="auto">
                <a:xfrm>
                  <a:off x="3242" y="1488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75% tall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25% short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58395" name="Rectangle 38"/>
                <p:cNvSpPr>
                  <a:spLocks noChangeArrowheads="1"/>
                </p:cNvSpPr>
                <p:nvPr/>
              </p:nvSpPr>
              <p:spPr bwMode="auto">
                <a:xfrm>
                  <a:off x="3242" y="1488"/>
                  <a:ext cx="19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8385" name="Group 39"/>
              <p:cNvGrpSpPr>
                <a:grpSpLocks/>
              </p:cNvGrpSpPr>
              <p:nvPr/>
            </p:nvGrpSpPr>
            <p:grpSpPr bwMode="auto">
              <a:xfrm>
                <a:off x="0" y="2006"/>
                <a:ext cx="1727" cy="748"/>
                <a:chOff x="0" y="2006"/>
                <a:chExt cx="1727" cy="748"/>
              </a:xfrm>
            </p:grpSpPr>
            <p:sp>
              <p:nvSpPr>
                <p:cNvPr id="343080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2006"/>
                  <a:ext cx="1727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INDEPENDENT ASSORTMENT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58393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2006"/>
                  <a:ext cx="172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8386" name="Group 42"/>
              <p:cNvGrpSpPr>
                <a:grpSpLocks/>
              </p:cNvGrpSpPr>
              <p:nvPr/>
            </p:nvGrpSpPr>
            <p:grpSpPr bwMode="auto">
              <a:xfrm>
                <a:off x="1727" y="2006"/>
                <a:ext cx="1515" cy="748"/>
                <a:chOff x="1727" y="2006"/>
                <a:chExt cx="1515" cy="748"/>
              </a:xfrm>
            </p:grpSpPr>
            <p:sp>
              <p:nvSpPr>
                <p:cNvPr id="343083" name="Rectangle 43"/>
                <p:cNvSpPr>
                  <a:spLocks noChangeArrowheads="1"/>
                </p:cNvSpPr>
                <p:nvPr/>
              </p:nvSpPr>
              <p:spPr bwMode="auto">
                <a:xfrm>
                  <a:off x="1727" y="2006"/>
                  <a:ext cx="1515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RrGg x RrGg</a:t>
                  </a: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round &amp; green x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round &amp; green</a:t>
                  </a: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58391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7" y="2006"/>
                  <a:ext cx="151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8387" name="Group 45"/>
              <p:cNvGrpSpPr>
                <a:grpSpLocks/>
              </p:cNvGrpSpPr>
              <p:nvPr/>
            </p:nvGrpSpPr>
            <p:grpSpPr bwMode="auto">
              <a:xfrm>
                <a:off x="3242" y="2006"/>
                <a:ext cx="1998" cy="748"/>
                <a:chOff x="3242" y="2006"/>
                <a:chExt cx="1998" cy="748"/>
              </a:xfrm>
            </p:grpSpPr>
            <p:sp>
              <p:nvSpPr>
                <p:cNvPr id="343086" name="Rectangle 46"/>
                <p:cNvSpPr>
                  <a:spLocks noChangeArrowheads="1"/>
                </p:cNvSpPr>
                <p:nvPr/>
              </p:nvSpPr>
              <p:spPr bwMode="auto">
                <a:xfrm>
                  <a:off x="3242" y="2006"/>
                  <a:ext cx="1998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9/16 round seeds &amp; green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3/16 round seeds &amp; yellow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3/16 wrinkled seeds &amp; green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1/16 wrinkled seeds &amp; yellow pods</a:t>
                  </a: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58389" name="Rectangle 47"/>
                <p:cNvSpPr>
                  <a:spLocks noChangeArrowheads="1"/>
                </p:cNvSpPr>
                <p:nvPr/>
              </p:nvSpPr>
              <p:spPr bwMode="auto">
                <a:xfrm>
                  <a:off x="3242" y="2006"/>
                  <a:ext cx="199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58375" name="Rectangle 48"/>
            <p:cNvSpPr>
              <a:spLocks noChangeArrowheads="1"/>
            </p:cNvSpPr>
            <p:nvPr/>
          </p:nvSpPr>
          <p:spPr bwMode="auto">
            <a:xfrm>
              <a:off x="-3" y="573"/>
              <a:ext cx="5246" cy="218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3" name="Footer Placeholder 4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A5690-078A-463D-A91D-DB17A56BDB3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8458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  <a:b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b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</a:t>
            </a:r>
          </a:p>
        </p:txBody>
      </p:sp>
      <p:pic>
        <p:nvPicPr>
          <p:cNvPr id="339971" name="pink_snapdrago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9971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C93BC1-3B70-4364-8586-96EB26C1957C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F1 hybrids </a:t>
            </a:r>
            <a:r>
              <a:rPr lang="en-US" sz="3200" smtClean="0"/>
              <a:t>have an appearance somewhat </a:t>
            </a:r>
            <a:r>
              <a:rPr lang="en-US" sz="32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between</a:t>
            </a:r>
            <a:r>
              <a:rPr lang="en-US" sz="3200" smtClean="0"/>
              <a:t> the </a:t>
            </a:r>
            <a:r>
              <a:rPr lang="en-US" sz="32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phenotypes </a:t>
            </a:r>
            <a:r>
              <a:rPr lang="en-US" sz="3200" smtClean="0"/>
              <a:t>of the two parental varieties.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sz="3200" smtClean="0"/>
              <a:t> 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snapdragons (flower)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chemeClr val="hlink"/>
                </a:solidFill>
              </a:rPr>
              <a:t>red (RR)  </a:t>
            </a:r>
            <a:r>
              <a:rPr lang="en-US" sz="3200" b="1" smtClean="0"/>
              <a:t>x  white (rr)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/>
              <a:t>		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 = red flower</a:t>
            </a:r>
            <a:endParaRPr lang="en-US" sz="32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/>
              <a:t>		</a:t>
            </a:r>
            <a:r>
              <a:rPr lang="en-US" sz="3200" b="1" smtClean="0">
                <a:solidFill>
                  <a:schemeClr val="bg2"/>
                </a:solidFill>
              </a:rPr>
              <a:t>rr = white flower</a:t>
            </a:r>
            <a:endParaRPr lang="en-US" sz="32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4724400"/>
            <a:ext cx="401638" cy="1444625"/>
            <a:chOff x="3168" y="2976"/>
            <a:chExt cx="253" cy="910"/>
          </a:xfrm>
        </p:grpSpPr>
        <p:sp>
          <p:nvSpPr>
            <p:cNvPr id="60430" name="Rectangle 5"/>
            <p:cNvSpPr>
              <a:spLocks noChangeArrowheads="1"/>
            </p:cNvSpPr>
            <p:nvPr/>
          </p:nvSpPr>
          <p:spPr bwMode="auto">
            <a:xfrm>
              <a:off x="3168" y="2976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hlink"/>
                  </a:solidFill>
                </a:rPr>
                <a:t>R</a:t>
              </a:r>
            </a:p>
          </p:txBody>
        </p:sp>
        <p:sp>
          <p:nvSpPr>
            <p:cNvPr id="60431" name="Rectangle 6"/>
            <p:cNvSpPr>
              <a:spLocks noChangeArrowheads="1"/>
            </p:cNvSpPr>
            <p:nvPr/>
          </p:nvSpPr>
          <p:spPr bwMode="auto">
            <a:xfrm>
              <a:off x="3168" y="3600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hlink"/>
                  </a:solidFill>
                </a:rPr>
                <a:t>R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810000"/>
            <a:ext cx="1443038" cy="819150"/>
            <a:chOff x="3687" y="2439"/>
            <a:chExt cx="909" cy="516"/>
          </a:xfrm>
        </p:grpSpPr>
        <p:sp>
          <p:nvSpPr>
            <p:cNvPr id="60428" name="Rectangle 8"/>
            <p:cNvSpPr>
              <a:spLocks noChangeArrowheads="1"/>
            </p:cNvSpPr>
            <p:nvPr/>
          </p:nvSpPr>
          <p:spPr bwMode="auto">
            <a:xfrm>
              <a:off x="3687" y="2439"/>
              <a:ext cx="189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tx2"/>
                  </a:solidFill>
                </a:rPr>
                <a:t>r</a:t>
              </a:r>
            </a:p>
            <a:p>
              <a:pPr algn="l" eaLnBrk="0" hangingPunct="0"/>
              <a:endParaRPr lang="en-US" sz="2400" b="1">
                <a:solidFill>
                  <a:schemeClr val="hlink"/>
                </a:solidFill>
              </a:endParaRPr>
            </a:p>
          </p:txBody>
        </p:sp>
        <p:sp>
          <p:nvSpPr>
            <p:cNvPr id="60429" name="Rectangle 9"/>
            <p:cNvSpPr>
              <a:spLocks noChangeArrowheads="1"/>
            </p:cNvSpPr>
            <p:nvPr/>
          </p:nvSpPr>
          <p:spPr bwMode="auto">
            <a:xfrm>
              <a:off x="4407" y="2439"/>
              <a:ext cx="189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tx2"/>
                  </a:solidFill>
                </a:rPr>
                <a:t>r</a:t>
              </a:r>
            </a:p>
            <a:p>
              <a:pPr algn="l" eaLnBrk="0" hangingPunct="0"/>
              <a:endParaRPr lang="en-US" sz="2400" b="1">
                <a:solidFill>
                  <a:schemeClr val="hlink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10200" y="4191000"/>
            <a:ext cx="2438400" cy="2286000"/>
            <a:chOff x="3408" y="2688"/>
            <a:chExt cx="1536" cy="1440"/>
          </a:xfrm>
        </p:grpSpPr>
        <p:sp>
          <p:nvSpPr>
            <p:cNvPr id="60425" name="Line 11"/>
            <p:cNvSpPr>
              <a:spLocks noChangeShapeType="1"/>
            </p:cNvSpPr>
            <p:nvPr/>
          </p:nvSpPr>
          <p:spPr bwMode="auto">
            <a:xfrm flipV="1">
              <a:off x="4176" y="268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Line 12"/>
            <p:cNvSpPr>
              <a:spLocks noChangeShapeType="1"/>
            </p:cNvSpPr>
            <p:nvPr/>
          </p:nvSpPr>
          <p:spPr bwMode="auto">
            <a:xfrm flipH="1">
              <a:off x="3408" y="340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7" name="Rectangle 13"/>
            <p:cNvSpPr>
              <a:spLocks noChangeArrowheads="1"/>
            </p:cNvSpPr>
            <p:nvPr/>
          </p:nvSpPr>
          <p:spPr bwMode="auto">
            <a:xfrm>
              <a:off x="3408" y="268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4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1BF15E-D7AE-4C23-BCD1-A498EBAC75D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66913" y="3719513"/>
            <a:ext cx="1852612" cy="1643062"/>
            <a:chOff x="1239" y="2343"/>
            <a:chExt cx="1167" cy="1035"/>
          </a:xfrm>
        </p:grpSpPr>
        <p:sp>
          <p:nvSpPr>
            <p:cNvPr id="297988" name="Rectangle 4"/>
            <p:cNvSpPr>
              <a:spLocks noChangeArrowheads="1"/>
            </p:cNvSpPr>
            <p:nvPr/>
          </p:nvSpPr>
          <p:spPr bwMode="auto">
            <a:xfrm>
              <a:off x="1239" y="2343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Rr</a:t>
              </a:r>
            </a:p>
          </p:txBody>
        </p:sp>
        <p:sp>
          <p:nvSpPr>
            <p:cNvPr id="297989" name="Rectangle 5"/>
            <p:cNvSpPr>
              <a:spLocks noChangeArrowheads="1"/>
            </p:cNvSpPr>
            <p:nvPr/>
          </p:nvSpPr>
          <p:spPr bwMode="auto">
            <a:xfrm>
              <a:off x="1239" y="3015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Rr</a:t>
              </a:r>
            </a:p>
          </p:txBody>
        </p:sp>
        <p:sp>
          <p:nvSpPr>
            <p:cNvPr id="297990" name="Rectangle 6"/>
            <p:cNvSpPr>
              <a:spLocks noChangeArrowheads="1"/>
            </p:cNvSpPr>
            <p:nvPr/>
          </p:nvSpPr>
          <p:spPr bwMode="auto">
            <a:xfrm>
              <a:off x="2007" y="2343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Rr</a:t>
              </a:r>
            </a:p>
          </p:txBody>
        </p:sp>
        <p:sp>
          <p:nvSpPr>
            <p:cNvPr id="297991" name="Rectangle 7"/>
            <p:cNvSpPr>
              <a:spLocks noChangeArrowheads="1"/>
            </p:cNvSpPr>
            <p:nvPr/>
          </p:nvSpPr>
          <p:spPr bwMode="auto">
            <a:xfrm>
              <a:off x="2007" y="3015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Rr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95400" y="2819400"/>
            <a:ext cx="2757488" cy="2757488"/>
            <a:chOff x="807" y="1767"/>
            <a:chExt cx="1737" cy="1737"/>
          </a:xfrm>
        </p:grpSpPr>
        <p:sp>
          <p:nvSpPr>
            <p:cNvPr id="297993" name="Rectangle 9"/>
            <p:cNvSpPr>
              <a:spLocks noChangeArrowheads="1"/>
            </p:cNvSpPr>
            <p:nvPr/>
          </p:nvSpPr>
          <p:spPr bwMode="auto">
            <a:xfrm>
              <a:off x="807" y="2391"/>
              <a:ext cx="299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  <a:p>
              <a:pPr algn="l" eaLnBrk="0" hangingPunct="0">
                <a:defRPr/>
              </a:pPr>
              <a:endPara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97994" name="Rectangle 10"/>
            <p:cNvSpPr>
              <a:spLocks noChangeArrowheads="1"/>
            </p:cNvSpPr>
            <p:nvPr/>
          </p:nvSpPr>
          <p:spPr bwMode="auto">
            <a:xfrm>
              <a:off x="807" y="301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297995" name="Rectangle 11"/>
            <p:cNvSpPr>
              <a:spLocks noChangeArrowheads="1"/>
            </p:cNvSpPr>
            <p:nvPr/>
          </p:nvSpPr>
          <p:spPr bwMode="auto">
            <a:xfrm>
              <a:off x="1335" y="1767"/>
              <a:ext cx="11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endPara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97996" name="Rectangle 12"/>
            <p:cNvSpPr>
              <a:spLocks noChangeArrowheads="1"/>
            </p:cNvSpPr>
            <p:nvPr/>
          </p:nvSpPr>
          <p:spPr bwMode="auto">
            <a:xfrm>
              <a:off x="2055" y="1767"/>
              <a:ext cx="21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61456" name="Line 13"/>
            <p:cNvSpPr>
              <a:spLocks noChangeShapeType="1"/>
            </p:cNvSpPr>
            <p:nvPr/>
          </p:nvSpPr>
          <p:spPr bwMode="auto">
            <a:xfrm flipV="1">
              <a:off x="1776" y="2064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Line 14"/>
            <p:cNvSpPr>
              <a:spLocks noChangeShapeType="1"/>
            </p:cNvSpPr>
            <p:nvPr/>
          </p:nvSpPr>
          <p:spPr bwMode="auto">
            <a:xfrm flipH="1">
              <a:off x="1008" y="2784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Rectangle 15"/>
            <p:cNvSpPr>
              <a:spLocks noChangeArrowheads="1"/>
            </p:cNvSpPr>
            <p:nvPr/>
          </p:nvSpPr>
          <p:spPr bwMode="auto">
            <a:xfrm>
              <a:off x="1008" y="2064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191000" y="3276600"/>
            <a:ext cx="4741863" cy="2649538"/>
            <a:chOff x="2640" y="2064"/>
            <a:chExt cx="2987" cy="1669"/>
          </a:xfrm>
        </p:grpSpPr>
        <p:sp>
          <p:nvSpPr>
            <p:cNvPr id="298001" name="Rectangle 17"/>
            <p:cNvSpPr>
              <a:spLocks noChangeArrowheads="1"/>
            </p:cNvSpPr>
            <p:nvPr/>
          </p:nvSpPr>
          <p:spPr bwMode="auto">
            <a:xfrm>
              <a:off x="3111" y="3063"/>
              <a:ext cx="2516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724C2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All Rr =</a:t>
              </a: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pink</a:t>
              </a:r>
            </a:p>
            <a:p>
              <a:pPr algn="l" eaLnBrk="0" hangingPunct="0"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(heterozygous pink)</a:t>
              </a:r>
            </a:p>
          </p:txBody>
        </p:sp>
        <p:sp>
          <p:nvSpPr>
            <p:cNvPr id="298002" name="Rectangle 18"/>
            <p:cNvSpPr>
              <a:spLocks noChangeArrowheads="1"/>
            </p:cNvSpPr>
            <p:nvPr/>
          </p:nvSpPr>
          <p:spPr bwMode="auto">
            <a:xfrm>
              <a:off x="3111" y="2247"/>
              <a:ext cx="1766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produces the</a:t>
              </a:r>
            </a:p>
            <a:p>
              <a:pPr algn="l" eaLnBrk="0" hangingPunct="0">
                <a:defRPr/>
              </a:pP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</a:t>
              </a:r>
              <a:r>
                <a:rPr lang="en-US" sz="3200" b="1" baseline="-25000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generation</a:t>
              </a:r>
            </a:p>
          </p:txBody>
        </p:sp>
        <p:sp>
          <p:nvSpPr>
            <p:cNvPr id="61451" name="AutoShape 19"/>
            <p:cNvSpPr>
              <a:spLocks/>
            </p:cNvSpPr>
            <p:nvPr/>
          </p:nvSpPr>
          <p:spPr bwMode="auto">
            <a:xfrm>
              <a:off x="2640" y="2064"/>
              <a:ext cx="336" cy="1440"/>
            </a:xfrm>
            <a:prstGeom prst="rightBrace">
              <a:avLst>
                <a:gd name="adj1" fmla="val 3571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2133600" y="2743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r</a:t>
            </a:r>
          </a:p>
        </p:txBody>
      </p:sp>
      <p:sp>
        <p:nvSpPr>
          <p:cNvPr id="61448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0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6AE51-1115-4DA2-8804-12B8679555CD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</a:p>
        </p:txBody>
      </p:sp>
      <p:pic>
        <p:nvPicPr>
          <p:cNvPr id="337923" name="Picture 3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8E354E-D32B-40BA-819B-1A6C2508CD9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524000"/>
            <a:ext cx="5334000" cy="4302125"/>
          </a:xfrm>
        </p:spPr>
        <p:txBody>
          <a:bodyPr>
            <a:spAutoFit/>
          </a:bodyPr>
          <a:lstStyle/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stated that physical traits are inherited as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“particles”</a:t>
            </a:r>
          </a:p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did not know that the “particles” were actually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&amp; DNA</a:t>
            </a:r>
            <a:endParaRPr lang="en-US" sz="2000" b="1" dirty="0" smtClean="0">
              <a:solidFill>
                <a:schemeClr val="hlink"/>
              </a:solidFill>
            </a:endParaRPr>
          </a:p>
          <a:p>
            <a:pPr lvl="2" eaLnBrk="1" hangingPunct="1">
              <a:buFontTx/>
              <a:buChar char="•"/>
              <a:defRPr/>
            </a:pPr>
            <a:endParaRPr lang="en-US" b="1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4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153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Particulate Inheritance</a:t>
            </a:r>
          </a:p>
        </p:txBody>
      </p:sp>
      <p:pic>
        <p:nvPicPr>
          <p:cNvPr id="254982" name="Picture 6" descr="Copy (2) of chromosome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84"/>
          <a:stretch>
            <a:fillRect/>
          </a:stretch>
        </p:blipFill>
        <p:spPr bwMode="auto">
          <a:xfrm>
            <a:off x="6172200" y="1524000"/>
            <a:ext cx="223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523F7-6EA5-40AD-89E1-CD1E1822CD21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7630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alleles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 expressed (</a:t>
            </a:r>
            <a:r>
              <a:rPr lang="en-US" sz="32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alleles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 </a:t>
            </a:r>
            <a:r>
              <a:rPr lang="en-US" sz="32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 individuals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sz="3200" b="1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blood type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BC37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b="1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	type A	=  I</a:t>
            </a:r>
            <a:r>
              <a:rPr lang="en-US" sz="3200" b="1" baseline="30000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b="1" baseline="30000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sz="3200" b="1" dirty="0" err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b="1" baseline="30000" dirty="0" err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dirty="0" err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endParaRPr lang="en-US" sz="3200" b="1" dirty="0" smtClean="0">
              <a:solidFill>
                <a:srgbClr val="BC37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2.	type B	=  I</a:t>
            </a:r>
            <a:r>
              <a:rPr lang="en-US" sz="3200" b="1" baseline="30000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3200" b="1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b="1" baseline="30000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3200" b="1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sz="3200" b="1" dirty="0" err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b="1" baseline="30000" dirty="0" err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3200" b="1" dirty="0" err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endParaRPr lang="en-US" sz="3200" b="1" dirty="0" smtClean="0">
              <a:solidFill>
                <a:srgbClr val="BC37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3.	type AB	=  I</a:t>
            </a:r>
            <a:r>
              <a:rPr lang="en-US" sz="3200" b="1" baseline="30000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b="1" baseline="30000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3200" b="1" dirty="0" smtClean="0">
              <a:solidFill>
                <a:srgbClr val="BC37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4.	type O	=  ii</a:t>
            </a:r>
          </a:p>
        </p:txBody>
      </p:sp>
      <p:sp>
        <p:nvSpPr>
          <p:cNvPr id="6349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2A8DEC-F926-456F-9147-9D661BBCF924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 Problem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828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200" b="1" smtClean="0">
                <a:solidFill>
                  <a:schemeClr val="hlink"/>
                </a:solidFill>
              </a:rPr>
              <a:t>Example:	</a:t>
            </a:r>
            <a:r>
              <a:rPr lang="en-US" sz="3200" b="1" smtClean="0">
                <a:solidFill>
                  <a:srgbClr val="724C26"/>
                </a:solidFill>
              </a:rPr>
              <a:t>homozygous male Type B (I</a:t>
            </a:r>
            <a:r>
              <a:rPr lang="en-US" sz="3200" b="1" baseline="30000" smtClean="0">
                <a:solidFill>
                  <a:srgbClr val="724C26"/>
                </a:solidFill>
              </a:rPr>
              <a:t>B</a:t>
            </a:r>
            <a:r>
              <a:rPr lang="en-US" sz="3200" b="1" smtClean="0">
                <a:solidFill>
                  <a:srgbClr val="724C26"/>
                </a:solidFill>
              </a:rPr>
              <a:t>I</a:t>
            </a:r>
            <a:r>
              <a:rPr lang="en-US" sz="3200" b="1" baseline="30000" smtClean="0">
                <a:solidFill>
                  <a:srgbClr val="724C26"/>
                </a:solidFill>
              </a:rPr>
              <a:t>B</a:t>
            </a:r>
            <a:r>
              <a:rPr lang="en-US" sz="3200" b="1" smtClean="0">
                <a:solidFill>
                  <a:srgbClr val="724C26"/>
                </a:solidFill>
              </a:rPr>
              <a:t>)</a:t>
            </a:r>
          </a:p>
          <a:p>
            <a:pPr eaLnBrk="1" hangingPunct="1"/>
            <a:r>
              <a:rPr lang="en-US" sz="3200" b="1" smtClean="0">
                <a:solidFill>
                  <a:srgbClr val="724C26"/>
                </a:solidFill>
              </a:rPr>
              <a:t>						x 					   heterozygous female Type A (I</a:t>
            </a:r>
            <a:r>
              <a:rPr lang="en-US" sz="3200" b="1" baseline="30000" smtClean="0">
                <a:solidFill>
                  <a:srgbClr val="724C26"/>
                </a:solidFill>
              </a:rPr>
              <a:t>A</a:t>
            </a:r>
            <a:r>
              <a:rPr lang="en-US" sz="3200" b="1" smtClean="0">
                <a:solidFill>
                  <a:srgbClr val="724C26"/>
                </a:solidFill>
              </a:rPr>
              <a:t>i)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4572000"/>
            <a:ext cx="1846263" cy="1658938"/>
            <a:chOff x="2823" y="2986"/>
            <a:chExt cx="1163" cy="1045"/>
          </a:xfrm>
        </p:grpSpPr>
        <p:sp>
          <p:nvSpPr>
            <p:cNvPr id="64531" name="Rectangle 5"/>
            <p:cNvSpPr>
              <a:spLocks noChangeArrowheads="1"/>
            </p:cNvSpPr>
            <p:nvPr/>
          </p:nvSpPr>
          <p:spPr bwMode="auto">
            <a:xfrm>
              <a:off x="2823" y="2986"/>
              <a:ext cx="56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64532" name="Rectangle 6"/>
            <p:cNvSpPr>
              <a:spLocks noChangeArrowheads="1"/>
            </p:cNvSpPr>
            <p:nvPr/>
          </p:nvSpPr>
          <p:spPr bwMode="auto">
            <a:xfrm>
              <a:off x="3543" y="2986"/>
              <a:ext cx="39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64533" name="Rectangle 7"/>
            <p:cNvSpPr>
              <a:spLocks noChangeArrowheads="1"/>
            </p:cNvSpPr>
            <p:nvPr/>
          </p:nvSpPr>
          <p:spPr bwMode="auto">
            <a:xfrm>
              <a:off x="2871" y="3706"/>
              <a:ext cx="56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64534" name="Rectangle 8"/>
            <p:cNvSpPr>
              <a:spLocks noChangeArrowheads="1"/>
            </p:cNvSpPr>
            <p:nvPr/>
          </p:nvSpPr>
          <p:spPr bwMode="auto">
            <a:xfrm>
              <a:off x="3591" y="3706"/>
              <a:ext cx="39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15000" y="4800600"/>
            <a:ext cx="1873250" cy="973138"/>
            <a:chOff x="4311" y="3034"/>
            <a:chExt cx="1180" cy="613"/>
          </a:xfrm>
        </p:grpSpPr>
        <p:sp>
          <p:nvSpPr>
            <p:cNvPr id="64529" name="Rectangle 10"/>
            <p:cNvSpPr>
              <a:spLocks noChangeArrowheads="1"/>
            </p:cNvSpPr>
            <p:nvPr/>
          </p:nvSpPr>
          <p:spPr bwMode="auto">
            <a:xfrm>
              <a:off x="4311" y="3034"/>
              <a:ext cx="118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1/2 = 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64530" name="Rectangle 11"/>
            <p:cNvSpPr>
              <a:spLocks noChangeArrowheads="1"/>
            </p:cNvSpPr>
            <p:nvPr/>
          </p:nvSpPr>
          <p:spPr bwMode="auto">
            <a:xfrm>
              <a:off x="4311" y="3322"/>
              <a:ext cx="109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1/2 = 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400" b="1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133600" y="3733800"/>
            <a:ext cx="2911475" cy="2727325"/>
            <a:chOff x="2390" y="2410"/>
            <a:chExt cx="1834" cy="1718"/>
          </a:xfrm>
        </p:grpSpPr>
        <p:sp>
          <p:nvSpPr>
            <p:cNvPr id="64521" name="Line 13"/>
            <p:cNvSpPr>
              <a:spLocks noChangeShapeType="1"/>
            </p:cNvSpPr>
            <p:nvPr/>
          </p:nvSpPr>
          <p:spPr bwMode="auto">
            <a:xfrm flipH="1">
              <a:off x="2688" y="340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" name="Rectangle 14"/>
            <p:cNvSpPr>
              <a:spLocks noChangeArrowheads="1"/>
            </p:cNvSpPr>
            <p:nvPr/>
          </p:nvSpPr>
          <p:spPr bwMode="auto">
            <a:xfrm>
              <a:off x="2391" y="3034"/>
              <a:ext cx="33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64523" name="Rectangle 15"/>
            <p:cNvSpPr>
              <a:spLocks noChangeArrowheads="1"/>
            </p:cNvSpPr>
            <p:nvPr/>
          </p:nvSpPr>
          <p:spPr bwMode="auto">
            <a:xfrm>
              <a:off x="2390" y="3686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Rectangle 16"/>
            <p:cNvSpPr>
              <a:spLocks noChangeArrowheads="1"/>
            </p:cNvSpPr>
            <p:nvPr/>
          </p:nvSpPr>
          <p:spPr bwMode="auto">
            <a:xfrm>
              <a:off x="2919" y="2410"/>
              <a:ext cx="34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</a:p>
          </p:txBody>
        </p:sp>
        <p:sp>
          <p:nvSpPr>
            <p:cNvPr id="64525" name="Rectangle 17"/>
            <p:cNvSpPr>
              <a:spLocks noChangeArrowheads="1"/>
            </p:cNvSpPr>
            <p:nvPr/>
          </p:nvSpPr>
          <p:spPr bwMode="auto">
            <a:xfrm>
              <a:off x="3639" y="2410"/>
              <a:ext cx="1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</a:rPr>
                <a:t>i</a:t>
              </a:r>
            </a:p>
          </p:txBody>
        </p:sp>
        <p:sp>
          <p:nvSpPr>
            <p:cNvPr id="64526" name="Rectangle 18"/>
            <p:cNvSpPr>
              <a:spLocks noChangeArrowheads="1"/>
            </p:cNvSpPr>
            <p:nvPr/>
          </p:nvSpPr>
          <p:spPr bwMode="auto">
            <a:xfrm>
              <a:off x="2439" y="3706"/>
              <a:ext cx="33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64527" name="Line 19"/>
            <p:cNvSpPr>
              <a:spLocks noChangeShapeType="1"/>
            </p:cNvSpPr>
            <p:nvPr/>
          </p:nvSpPr>
          <p:spPr bwMode="auto">
            <a:xfrm flipV="1">
              <a:off x="3456" y="268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8" name="Rectangle 20"/>
            <p:cNvSpPr>
              <a:spLocks noChangeArrowheads="1"/>
            </p:cNvSpPr>
            <p:nvPr/>
          </p:nvSpPr>
          <p:spPr bwMode="auto">
            <a:xfrm>
              <a:off x="2688" y="268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20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34F86A-309B-4882-9079-0EC4C425D9C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Codominance Problem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0" y="1447800"/>
            <a:ext cx="86106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Example:</a:t>
            </a:r>
            <a:r>
              <a:rPr lang="en-US" sz="3600" b="1">
                <a:latin typeface="Comic Sans MS" pitchFamily="66" charset="0"/>
              </a:rPr>
              <a:t>  </a:t>
            </a: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male Type O (ii)</a:t>
            </a:r>
            <a:br>
              <a:rPr lang="en-US" sz="3600" b="1">
                <a:solidFill>
                  <a:srgbClr val="724C26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                    x </a:t>
            </a:r>
            <a:br>
              <a:rPr lang="en-US" sz="3600" b="1">
                <a:solidFill>
                  <a:srgbClr val="724C26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           female type AB (I</a:t>
            </a:r>
            <a:r>
              <a:rPr lang="en-US" sz="3600" b="1" baseline="30000">
                <a:solidFill>
                  <a:srgbClr val="724C26"/>
                </a:solidFill>
                <a:latin typeface="Comic Sans MS" pitchFamily="66" charset="0"/>
              </a:rPr>
              <a:t>A</a:t>
            </a: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I</a:t>
            </a:r>
            <a:r>
              <a:rPr lang="en-US" sz="3600" b="1" baseline="30000">
                <a:solidFill>
                  <a:srgbClr val="724C26"/>
                </a:solidFill>
                <a:latin typeface="Comic Sans MS" pitchFamily="66" charset="0"/>
              </a:rPr>
              <a:t>B</a:t>
            </a: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33713" y="4130675"/>
            <a:ext cx="1846262" cy="1658938"/>
            <a:chOff x="1911" y="2602"/>
            <a:chExt cx="1163" cy="1045"/>
          </a:xfrm>
        </p:grpSpPr>
        <p:sp>
          <p:nvSpPr>
            <p:cNvPr id="65556" name="Rectangle 5"/>
            <p:cNvSpPr>
              <a:spLocks noChangeArrowheads="1"/>
            </p:cNvSpPr>
            <p:nvPr/>
          </p:nvSpPr>
          <p:spPr bwMode="auto">
            <a:xfrm>
              <a:off x="1911" y="2602"/>
              <a:ext cx="41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65557" name="Rectangle 6"/>
            <p:cNvSpPr>
              <a:spLocks noChangeArrowheads="1"/>
            </p:cNvSpPr>
            <p:nvPr/>
          </p:nvSpPr>
          <p:spPr bwMode="auto">
            <a:xfrm>
              <a:off x="2631" y="2602"/>
              <a:ext cx="39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65558" name="Rectangle 7"/>
            <p:cNvSpPr>
              <a:spLocks noChangeArrowheads="1"/>
            </p:cNvSpPr>
            <p:nvPr/>
          </p:nvSpPr>
          <p:spPr bwMode="auto">
            <a:xfrm>
              <a:off x="1959" y="3322"/>
              <a:ext cx="41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65559" name="Rectangle 8"/>
            <p:cNvSpPr>
              <a:spLocks noChangeArrowheads="1"/>
            </p:cNvSpPr>
            <p:nvPr/>
          </p:nvSpPr>
          <p:spPr bwMode="auto">
            <a:xfrm>
              <a:off x="2679" y="3322"/>
              <a:ext cx="39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10200" y="4267200"/>
            <a:ext cx="1735138" cy="973138"/>
            <a:chOff x="3399" y="2650"/>
            <a:chExt cx="1093" cy="613"/>
          </a:xfrm>
        </p:grpSpPr>
        <p:sp>
          <p:nvSpPr>
            <p:cNvPr id="65554" name="Rectangle 10"/>
            <p:cNvSpPr>
              <a:spLocks noChangeArrowheads="1"/>
            </p:cNvSpPr>
            <p:nvPr/>
          </p:nvSpPr>
          <p:spPr bwMode="auto">
            <a:xfrm>
              <a:off x="3399" y="2650"/>
              <a:ext cx="102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1/2 = 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65555" name="Rectangle 11"/>
            <p:cNvSpPr>
              <a:spLocks noChangeArrowheads="1"/>
            </p:cNvSpPr>
            <p:nvPr/>
          </p:nvSpPr>
          <p:spPr bwMode="auto">
            <a:xfrm>
              <a:off x="3399" y="2938"/>
              <a:ext cx="109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1/2 = 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400" b="1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46325" y="3216275"/>
            <a:ext cx="2509838" cy="2573338"/>
            <a:chOff x="1478" y="2026"/>
            <a:chExt cx="1581" cy="1621"/>
          </a:xfrm>
        </p:grpSpPr>
        <p:sp>
          <p:nvSpPr>
            <p:cNvPr id="65549" name="Rectangle 13"/>
            <p:cNvSpPr>
              <a:spLocks noChangeArrowheads="1"/>
            </p:cNvSpPr>
            <p:nvPr/>
          </p:nvSpPr>
          <p:spPr bwMode="auto">
            <a:xfrm>
              <a:off x="1527" y="2650"/>
              <a:ext cx="1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</a:rPr>
                <a:t>i</a:t>
              </a:r>
            </a:p>
          </p:txBody>
        </p:sp>
        <p:sp>
          <p:nvSpPr>
            <p:cNvPr id="65550" name="Rectangle 14"/>
            <p:cNvSpPr>
              <a:spLocks noChangeArrowheads="1"/>
            </p:cNvSpPr>
            <p:nvPr/>
          </p:nvSpPr>
          <p:spPr bwMode="auto">
            <a:xfrm>
              <a:off x="1478" y="3302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1" name="Rectangle 15"/>
            <p:cNvSpPr>
              <a:spLocks noChangeArrowheads="1"/>
            </p:cNvSpPr>
            <p:nvPr/>
          </p:nvSpPr>
          <p:spPr bwMode="auto">
            <a:xfrm>
              <a:off x="2007" y="2026"/>
              <a:ext cx="34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</a:p>
          </p:txBody>
        </p:sp>
        <p:sp>
          <p:nvSpPr>
            <p:cNvPr id="65552" name="Rectangle 16"/>
            <p:cNvSpPr>
              <a:spLocks noChangeArrowheads="1"/>
            </p:cNvSpPr>
            <p:nvPr/>
          </p:nvSpPr>
          <p:spPr bwMode="auto">
            <a:xfrm>
              <a:off x="2727" y="2026"/>
              <a:ext cx="33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65553" name="Rectangle 17"/>
            <p:cNvSpPr>
              <a:spLocks noChangeArrowheads="1"/>
            </p:cNvSpPr>
            <p:nvPr/>
          </p:nvSpPr>
          <p:spPr bwMode="auto">
            <a:xfrm>
              <a:off x="1527" y="3322"/>
              <a:ext cx="1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</a:rPr>
                <a:t>i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743200" y="3886200"/>
            <a:ext cx="2438400" cy="2286000"/>
            <a:chOff x="1728" y="2448"/>
            <a:chExt cx="1536" cy="1440"/>
          </a:xfrm>
        </p:grpSpPr>
        <p:sp>
          <p:nvSpPr>
            <p:cNvPr id="65546" name="Line 19"/>
            <p:cNvSpPr>
              <a:spLocks noChangeShapeType="1"/>
            </p:cNvSpPr>
            <p:nvPr/>
          </p:nvSpPr>
          <p:spPr bwMode="auto">
            <a:xfrm flipV="1">
              <a:off x="2496" y="244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Line 20"/>
            <p:cNvSpPr>
              <a:spLocks noChangeShapeType="1"/>
            </p:cNvSpPr>
            <p:nvPr/>
          </p:nvSpPr>
          <p:spPr bwMode="auto">
            <a:xfrm flipH="1">
              <a:off x="1728" y="316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Rectangle 21"/>
            <p:cNvSpPr>
              <a:spLocks noChangeArrowheads="1"/>
            </p:cNvSpPr>
            <p:nvPr/>
          </p:nvSpPr>
          <p:spPr bwMode="auto">
            <a:xfrm>
              <a:off x="1728" y="244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5" name="Footer Placeholder 2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1ACC02-55F0-4A48-B39E-4BA25FDA3203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419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If a boy has a blood type O and 		his sister has blood type AB, 		</a:t>
            </a:r>
            <a:r>
              <a:rPr lang="en-US" sz="36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the genotypes and 		phenotypes of their parents?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b="1" smtClean="0">
              <a:solidFill>
                <a:srgbClr val="00279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boy - </a:t>
            </a:r>
            <a:r>
              <a:rPr lang="en-US" sz="36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O (ii)   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   girl - </a:t>
            </a:r>
            <a:r>
              <a:rPr lang="en-US" sz="36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AB (I</a:t>
            </a:r>
            <a:r>
              <a:rPr lang="en-US" sz="36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6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6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36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656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F03CEF-B2B8-4342-8F07-910CD2320237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9906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04913" y="4130675"/>
            <a:ext cx="1676400" cy="1658938"/>
            <a:chOff x="759" y="2602"/>
            <a:chExt cx="1056" cy="1045"/>
          </a:xfrm>
        </p:grpSpPr>
        <p:sp>
          <p:nvSpPr>
            <p:cNvPr id="67601" name="Rectangle 5"/>
            <p:cNvSpPr>
              <a:spLocks noChangeArrowheads="1"/>
            </p:cNvSpPr>
            <p:nvPr/>
          </p:nvSpPr>
          <p:spPr bwMode="auto">
            <a:xfrm>
              <a:off x="759" y="2602"/>
              <a:ext cx="56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67602" name="Rectangle 6"/>
            <p:cNvSpPr>
              <a:spLocks noChangeArrowheads="1"/>
            </p:cNvSpPr>
            <p:nvPr/>
          </p:nvSpPr>
          <p:spPr bwMode="auto">
            <a:xfrm>
              <a:off x="1575" y="3322"/>
              <a:ext cx="2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ii</a:t>
              </a:r>
            </a:p>
          </p:txBody>
        </p:sp>
      </p:grpSp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3886200" y="4191000"/>
            <a:ext cx="4270375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Parents:</a:t>
            </a:r>
            <a:endParaRPr lang="en-US" sz="24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l" eaLnBrk="0" hangingPunct="0">
              <a:defRPr/>
            </a:pPr>
            <a:r>
              <a:rPr 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genotypes</a:t>
            </a: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    = 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I</a:t>
            </a:r>
            <a:r>
              <a:rPr lang="en-US" sz="2800" b="1" baseline="30000">
                <a:solidFill>
                  <a:srgbClr val="BC3700"/>
                </a:solidFill>
                <a:latin typeface="Comic Sans MS" pitchFamily="66" charset="0"/>
              </a:rPr>
              <a:t>A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i</a:t>
            </a:r>
            <a:r>
              <a:rPr lang="en-US" sz="2400" b="1">
                <a:latin typeface="Comic Sans MS" pitchFamily="66" charset="0"/>
              </a:rPr>
              <a:t> and 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I</a:t>
            </a:r>
            <a:r>
              <a:rPr lang="en-US" sz="2800" b="1" baseline="30000">
                <a:solidFill>
                  <a:srgbClr val="BC3700"/>
                </a:solidFill>
                <a:latin typeface="Comic Sans MS" pitchFamily="66" charset="0"/>
              </a:rPr>
              <a:t>B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i</a:t>
            </a:r>
            <a:endParaRPr lang="en-US" sz="2800">
              <a:solidFill>
                <a:schemeClr val="tx2"/>
              </a:solidFill>
              <a:latin typeface="Comic Sans MS" pitchFamily="66" charset="0"/>
            </a:endParaRPr>
          </a:p>
          <a:p>
            <a:pPr algn="l" eaLnBrk="0" hangingPunct="0">
              <a:defRPr/>
            </a:pPr>
            <a:r>
              <a:rPr lang="en-US" sz="28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phenotypes</a:t>
            </a: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  =  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A</a:t>
            </a: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en-US" sz="2800" b="1">
                <a:solidFill>
                  <a:srgbClr val="BC3700"/>
                </a:solidFill>
                <a:latin typeface="Comic Sans MS" pitchFamily="66" charset="0"/>
              </a:rPr>
              <a:t>B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3200400"/>
            <a:ext cx="2911475" cy="2879725"/>
            <a:chOff x="326" y="2026"/>
            <a:chExt cx="1834" cy="1814"/>
          </a:xfrm>
        </p:grpSpPr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375" y="2650"/>
              <a:ext cx="33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326" y="3302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>
              <a:off x="855" y="2026"/>
              <a:ext cx="34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</a:p>
          </p:txBody>
        </p:sp>
        <p:sp>
          <p:nvSpPr>
            <p:cNvPr id="67596" name="Rectangle 12"/>
            <p:cNvSpPr>
              <a:spLocks noChangeArrowheads="1"/>
            </p:cNvSpPr>
            <p:nvPr/>
          </p:nvSpPr>
          <p:spPr bwMode="auto">
            <a:xfrm>
              <a:off x="1575" y="2026"/>
              <a:ext cx="1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67597" name="Rectangle 13"/>
            <p:cNvSpPr>
              <a:spLocks noChangeArrowheads="1"/>
            </p:cNvSpPr>
            <p:nvPr/>
          </p:nvSpPr>
          <p:spPr bwMode="auto">
            <a:xfrm>
              <a:off x="375" y="3322"/>
              <a:ext cx="1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67598" name="Line 14"/>
            <p:cNvSpPr>
              <a:spLocks noChangeShapeType="1"/>
            </p:cNvSpPr>
            <p:nvPr/>
          </p:nvSpPr>
          <p:spPr bwMode="auto">
            <a:xfrm flipV="1">
              <a:off x="1392" y="2400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5"/>
            <p:cNvSpPr>
              <a:spLocks noChangeShapeType="1"/>
            </p:cNvSpPr>
            <p:nvPr/>
          </p:nvSpPr>
          <p:spPr bwMode="auto">
            <a:xfrm flipH="1">
              <a:off x="624" y="3120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Rectangle 16"/>
            <p:cNvSpPr>
              <a:spLocks noChangeArrowheads="1"/>
            </p:cNvSpPr>
            <p:nvPr/>
          </p:nvSpPr>
          <p:spPr bwMode="auto">
            <a:xfrm>
              <a:off x="624" y="2400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92" name="Footer Placeholder 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3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3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3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 autoUpdateAnimBg="0"/>
      <p:bldP spid="303111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6CBBCE-1F7F-410B-84B4-D2F49D4C57F1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820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 Traits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91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 (genes) located on the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 chromosomes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 chromosomes are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and 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genotype for females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XY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genotype for males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 traits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carried on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</a:t>
            </a:r>
          </a:p>
        </p:txBody>
      </p:sp>
      <p:sp>
        <p:nvSpPr>
          <p:cNvPr id="686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C213F-4C04-4B4D-BB66-91DC475B888F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305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 Traits</a:t>
            </a:r>
          </a:p>
        </p:txBody>
      </p:sp>
      <p:sp>
        <p:nvSpPr>
          <p:cNvPr id="305155" name="Rectangle 1027"/>
          <p:cNvSpPr>
            <a:spLocks noChangeArrowheads="1"/>
          </p:cNvSpPr>
          <p:nvPr/>
        </p:nvSpPr>
        <p:spPr bwMode="auto">
          <a:xfrm>
            <a:off x="3109913" y="1844675"/>
            <a:ext cx="34051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 Chromosomes</a:t>
            </a:r>
            <a:endParaRPr lang="en-US" sz="2800" b="1">
              <a:solidFill>
                <a:srgbClr val="9234D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290513" y="2451100"/>
            <a:ext cx="8394700" cy="3708400"/>
            <a:chOff x="183" y="1544"/>
            <a:chExt cx="5288" cy="2715"/>
          </a:xfrm>
        </p:grpSpPr>
        <p:sp>
          <p:nvSpPr>
            <p:cNvPr id="69640" name="Freeform 1029"/>
            <p:cNvSpPr>
              <a:spLocks/>
            </p:cNvSpPr>
            <p:nvPr/>
          </p:nvSpPr>
          <p:spPr bwMode="auto">
            <a:xfrm>
              <a:off x="973" y="1544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1" name="Freeform 1030"/>
            <p:cNvSpPr>
              <a:spLocks/>
            </p:cNvSpPr>
            <p:nvPr/>
          </p:nvSpPr>
          <p:spPr bwMode="auto">
            <a:xfrm>
              <a:off x="661" y="1580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Oval 1031"/>
            <p:cNvSpPr>
              <a:spLocks noChangeArrowheads="1"/>
            </p:cNvSpPr>
            <p:nvPr/>
          </p:nvSpPr>
          <p:spPr bwMode="auto">
            <a:xfrm rot="60000">
              <a:off x="872" y="2551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3" name="Freeform 1032"/>
            <p:cNvSpPr>
              <a:spLocks/>
            </p:cNvSpPr>
            <p:nvPr/>
          </p:nvSpPr>
          <p:spPr bwMode="auto">
            <a:xfrm>
              <a:off x="1645" y="1544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rgbClr val="F95AB7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Freeform 1033"/>
            <p:cNvSpPr>
              <a:spLocks/>
            </p:cNvSpPr>
            <p:nvPr/>
          </p:nvSpPr>
          <p:spPr bwMode="auto">
            <a:xfrm>
              <a:off x="1333" y="1580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rgbClr val="F95AB7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Oval 1034"/>
            <p:cNvSpPr>
              <a:spLocks noChangeArrowheads="1"/>
            </p:cNvSpPr>
            <p:nvPr/>
          </p:nvSpPr>
          <p:spPr bwMode="auto">
            <a:xfrm rot="60000">
              <a:off x="1544" y="2551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Freeform 1035"/>
            <p:cNvSpPr>
              <a:spLocks/>
            </p:cNvSpPr>
            <p:nvPr/>
          </p:nvSpPr>
          <p:spPr bwMode="auto">
            <a:xfrm>
              <a:off x="4189" y="159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rgbClr val="F95AB7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7" name="Freeform 1036"/>
            <p:cNvSpPr>
              <a:spLocks/>
            </p:cNvSpPr>
            <p:nvPr/>
          </p:nvSpPr>
          <p:spPr bwMode="auto">
            <a:xfrm>
              <a:off x="3877" y="162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rgbClr val="F95AB7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Oval 1037"/>
            <p:cNvSpPr>
              <a:spLocks noChangeArrowheads="1"/>
            </p:cNvSpPr>
            <p:nvPr/>
          </p:nvSpPr>
          <p:spPr bwMode="auto">
            <a:xfrm rot="60000">
              <a:off x="4088" y="259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9" name="Freeform 1038"/>
            <p:cNvSpPr>
              <a:spLocks/>
            </p:cNvSpPr>
            <p:nvPr/>
          </p:nvSpPr>
          <p:spPr bwMode="auto">
            <a:xfrm>
              <a:off x="4578" y="2414"/>
              <a:ext cx="202" cy="1427"/>
            </a:xfrm>
            <a:custGeom>
              <a:avLst/>
              <a:gdLst>
                <a:gd name="T0" fmla="*/ 58 w 202"/>
                <a:gd name="T1" fmla="*/ 667 h 1427"/>
                <a:gd name="T2" fmla="*/ 40 w 202"/>
                <a:gd name="T3" fmla="*/ 593 h 1427"/>
                <a:gd name="T4" fmla="*/ 34 w 202"/>
                <a:gd name="T5" fmla="*/ 521 h 1427"/>
                <a:gd name="T6" fmla="*/ 28 w 202"/>
                <a:gd name="T7" fmla="*/ 448 h 1427"/>
                <a:gd name="T8" fmla="*/ 25 w 202"/>
                <a:gd name="T9" fmla="*/ 351 h 1427"/>
                <a:gd name="T10" fmla="*/ 8 w 202"/>
                <a:gd name="T11" fmla="*/ 266 h 1427"/>
                <a:gd name="T12" fmla="*/ 15 w 202"/>
                <a:gd name="T13" fmla="*/ 182 h 1427"/>
                <a:gd name="T14" fmla="*/ 23 w 202"/>
                <a:gd name="T15" fmla="*/ 98 h 1427"/>
                <a:gd name="T16" fmla="*/ 53 w 202"/>
                <a:gd name="T17" fmla="*/ 29 h 1427"/>
                <a:gd name="T18" fmla="*/ 140 w 202"/>
                <a:gd name="T19" fmla="*/ 0 h 1427"/>
                <a:gd name="T20" fmla="*/ 183 w 202"/>
                <a:gd name="T21" fmla="*/ 63 h 1427"/>
                <a:gd name="T22" fmla="*/ 201 w 202"/>
                <a:gd name="T23" fmla="*/ 137 h 1427"/>
                <a:gd name="T24" fmla="*/ 194 w 202"/>
                <a:gd name="T25" fmla="*/ 209 h 1427"/>
                <a:gd name="T26" fmla="*/ 187 w 202"/>
                <a:gd name="T27" fmla="*/ 293 h 1427"/>
                <a:gd name="T28" fmla="*/ 179 w 202"/>
                <a:gd name="T29" fmla="*/ 388 h 1427"/>
                <a:gd name="T30" fmla="*/ 172 w 202"/>
                <a:gd name="T31" fmla="*/ 460 h 1427"/>
                <a:gd name="T32" fmla="*/ 166 w 202"/>
                <a:gd name="T33" fmla="*/ 532 h 1427"/>
                <a:gd name="T34" fmla="*/ 160 w 202"/>
                <a:gd name="T35" fmla="*/ 603 h 1427"/>
                <a:gd name="T36" fmla="*/ 154 w 202"/>
                <a:gd name="T37" fmla="*/ 675 h 1427"/>
                <a:gd name="T38" fmla="*/ 147 w 202"/>
                <a:gd name="T39" fmla="*/ 747 h 1427"/>
                <a:gd name="T40" fmla="*/ 141 w 202"/>
                <a:gd name="T41" fmla="*/ 819 h 1427"/>
                <a:gd name="T42" fmla="*/ 135 w 202"/>
                <a:gd name="T43" fmla="*/ 890 h 1427"/>
                <a:gd name="T44" fmla="*/ 141 w 202"/>
                <a:gd name="T45" fmla="*/ 963 h 1427"/>
                <a:gd name="T46" fmla="*/ 158 w 202"/>
                <a:gd name="T47" fmla="*/ 1037 h 1427"/>
                <a:gd name="T48" fmla="*/ 164 w 202"/>
                <a:gd name="T49" fmla="*/ 1110 h 1427"/>
                <a:gd name="T50" fmla="*/ 170 w 202"/>
                <a:gd name="T51" fmla="*/ 1182 h 1427"/>
                <a:gd name="T52" fmla="*/ 163 w 202"/>
                <a:gd name="T53" fmla="*/ 1254 h 1427"/>
                <a:gd name="T54" fmla="*/ 133 w 202"/>
                <a:gd name="T55" fmla="*/ 1324 h 1427"/>
                <a:gd name="T56" fmla="*/ 91 w 202"/>
                <a:gd name="T57" fmla="*/ 1392 h 1427"/>
                <a:gd name="T58" fmla="*/ 29 w 202"/>
                <a:gd name="T59" fmla="*/ 1411 h 1427"/>
                <a:gd name="T60" fmla="*/ 11 w 202"/>
                <a:gd name="T61" fmla="*/ 1338 h 1427"/>
                <a:gd name="T62" fmla="*/ 17 w 202"/>
                <a:gd name="T63" fmla="*/ 1266 h 1427"/>
                <a:gd name="T64" fmla="*/ 0 w 202"/>
                <a:gd name="T65" fmla="*/ 1192 h 1427"/>
                <a:gd name="T66" fmla="*/ 6 w 202"/>
                <a:gd name="T67" fmla="*/ 1120 h 1427"/>
                <a:gd name="T68" fmla="*/ 13 w 202"/>
                <a:gd name="T69" fmla="*/ 1037 h 1427"/>
                <a:gd name="T70" fmla="*/ 20 w 202"/>
                <a:gd name="T71" fmla="*/ 965 h 1427"/>
                <a:gd name="T72" fmla="*/ 50 w 202"/>
                <a:gd name="T73" fmla="*/ 895 h 1427"/>
                <a:gd name="T74" fmla="*/ 80 w 202"/>
                <a:gd name="T75" fmla="*/ 826 h 1427"/>
                <a:gd name="T76" fmla="*/ 98 w 202"/>
                <a:gd name="T77" fmla="*/ 755 h 1427"/>
                <a:gd name="T78" fmla="*/ 79 w 202"/>
                <a:gd name="T79" fmla="*/ 705 h 14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"/>
                <a:gd name="T121" fmla="*/ 0 h 1427"/>
                <a:gd name="T122" fmla="*/ 202 w 202"/>
                <a:gd name="T123" fmla="*/ 1427 h 14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" h="1427">
                  <a:moveTo>
                    <a:pt x="79" y="705"/>
                  </a:moveTo>
                  <a:lnTo>
                    <a:pt x="58" y="667"/>
                  </a:lnTo>
                  <a:lnTo>
                    <a:pt x="49" y="630"/>
                  </a:lnTo>
                  <a:lnTo>
                    <a:pt x="40" y="593"/>
                  </a:lnTo>
                  <a:lnTo>
                    <a:pt x="31" y="557"/>
                  </a:lnTo>
                  <a:lnTo>
                    <a:pt x="34" y="521"/>
                  </a:lnTo>
                  <a:lnTo>
                    <a:pt x="25" y="484"/>
                  </a:lnTo>
                  <a:lnTo>
                    <a:pt x="28" y="448"/>
                  </a:lnTo>
                  <a:lnTo>
                    <a:pt x="21" y="399"/>
                  </a:lnTo>
                  <a:lnTo>
                    <a:pt x="25" y="351"/>
                  </a:lnTo>
                  <a:lnTo>
                    <a:pt x="17" y="303"/>
                  </a:lnTo>
                  <a:lnTo>
                    <a:pt x="8" y="266"/>
                  </a:lnTo>
                  <a:lnTo>
                    <a:pt x="11" y="230"/>
                  </a:lnTo>
                  <a:lnTo>
                    <a:pt x="15" y="182"/>
                  </a:lnTo>
                  <a:lnTo>
                    <a:pt x="20" y="134"/>
                  </a:lnTo>
                  <a:lnTo>
                    <a:pt x="23" y="98"/>
                  </a:lnTo>
                  <a:lnTo>
                    <a:pt x="38" y="63"/>
                  </a:lnTo>
                  <a:lnTo>
                    <a:pt x="53" y="29"/>
                  </a:lnTo>
                  <a:lnTo>
                    <a:pt x="103" y="9"/>
                  </a:lnTo>
                  <a:lnTo>
                    <a:pt x="140" y="0"/>
                  </a:lnTo>
                  <a:lnTo>
                    <a:pt x="174" y="27"/>
                  </a:lnTo>
                  <a:lnTo>
                    <a:pt x="183" y="63"/>
                  </a:lnTo>
                  <a:lnTo>
                    <a:pt x="192" y="100"/>
                  </a:lnTo>
                  <a:lnTo>
                    <a:pt x="201" y="137"/>
                  </a:lnTo>
                  <a:lnTo>
                    <a:pt x="198" y="173"/>
                  </a:lnTo>
                  <a:lnTo>
                    <a:pt x="194" y="209"/>
                  </a:lnTo>
                  <a:lnTo>
                    <a:pt x="191" y="245"/>
                  </a:lnTo>
                  <a:lnTo>
                    <a:pt x="187" y="293"/>
                  </a:lnTo>
                  <a:lnTo>
                    <a:pt x="183" y="340"/>
                  </a:lnTo>
                  <a:lnTo>
                    <a:pt x="179" y="388"/>
                  </a:lnTo>
                  <a:lnTo>
                    <a:pt x="176" y="424"/>
                  </a:lnTo>
                  <a:lnTo>
                    <a:pt x="172" y="460"/>
                  </a:lnTo>
                  <a:lnTo>
                    <a:pt x="169" y="496"/>
                  </a:lnTo>
                  <a:lnTo>
                    <a:pt x="166" y="532"/>
                  </a:lnTo>
                  <a:lnTo>
                    <a:pt x="163" y="568"/>
                  </a:lnTo>
                  <a:lnTo>
                    <a:pt x="160" y="603"/>
                  </a:lnTo>
                  <a:lnTo>
                    <a:pt x="157" y="639"/>
                  </a:lnTo>
                  <a:lnTo>
                    <a:pt x="154" y="675"/>
                  </a:lnTo>
                  <a:lnTo>
                    <a:pt x="151" y="711"/>
                  </a:lnTo>
                  <a:lnTo>
                    <a:pt x="147" y="747"/>
                  </a:lnTo>
                  <a:lnTo>
                    <a:pt x="144" y="783"/>
                  </a:lnTo>
                  <a:lnTo>
                    <a:pt x="141" y="819"/>
                  </a:lnTo>
                  <a:lnTo>
                    <a:pt x="138" y="854"/>
                  </a:lnTo>
                  <a:lnTo>
                    <a:pt x="135" y="890"/>
                  </a:lnTo>
                  <a:lnTo>
                    <a:pt x="144" y="927"/>
                  </a:lnTo>
                  <a:lnTo>
                    <a:pt x="141" y="963"/>
                  </a:lnTo>
                  <a:lnTo>
                    <a:pt x="149" y="1000"/>
                  </a:lnTo>
                  <a:lnTo>
                    <a:pt x="158" y="1037"/>
                  </a:lnTo>
                  <a:lnTo>
                    <a:pt x="167" y="1074"/>
                  </a:lnTo>
                  <a:lnTo>
                    <a:pt x="164" y="1110"/>
                  </a:lnTo>
                  <a:lnTo>
                    <a:pt x="161" y="1145"/>
                  </a:lnTo>
                  <a:lnTo>
                    <a:pt x="170" y="1182"/>
                  </a:lnTo>
                  <a:lnTo>
                    <a:pt x="167" y="1218"/>
                  </a:lnTo>
                  <a:lnTo>
                    <a:pt x="163" y="1254"/>
                  </a:lnTo>
                  <a:lnTo>
                    <a:pt x="160" y="1290"/>
                  </a:lnTo>
                  <a:lnTo>
                    <a:pt x="133" y="1324"/>
                  </a:lnTo>
                  <a:lnTo>
                    <a:pt x="118" y="1359"/>
                  </a:lnTo>
                  <a:lnTo>
                    <a:pt x="91" y="1392"/>
                  </a:lnTo>
                  <a:lnTo>
                    <a:pt x="64" y="1426"/>
                  </a:lnTo>
                  <a:lnTo>
                    <a:pt x="29" y="1411"/>
                  </a:lnTo>
                  <a:lnTo>
                    <a:pt x="8" y="1373"/>
                  </a:lnTo>
                  <a:lnTo>
                    <a:pt x="11" y="1338"/>
                  </a:lnTo>
                  <a:lnTo>
                    <a:pt x="14" y="1302"/>
                  </a:lnTo>
                  <a:lnTo>
                    <a:pt x="17" y="1266"/>
                  </a:lnTo>
                  <a:lnTo>
                    <a:pt x="9" y="1229"/>
                  </a:lnTo>
                  <a:lnTo>
                    <a:pt x="0" y="1192"/>
                  </a:lnTo>
                  <a:lnTo>
                    <a:pt x="3" y="1156"/>
                  </a:lnTo>
                  <a:lnTo>
                    <a:pt x="6" y="1120"/>
                  </a:lnTo>
                  <a:lnTo>
                    <a:pt x="9" y="1085"/>
                  </a:lnTo>
                  <a:lnTo>
                    <a:pt x="13" y="1037"/>
                  </a:lnTo>
                  <a:lnTo>
                    <a:pt x="16" y="1001"/>
                  </a:lnTo>
                  <a:lnTo>
                    <a:pt x="20" y="965"/>
                  </a:lnTo>
                  <a:lnTo>
                    <a:pt x="35" y="930"/>
                  </a:lnTo>
                  <a:lnTo>
                    <a:pt x="50" y="895"/>
                  </a:lnTo>
                  <a:lnTo>
                    <a:pt x="65" y="860"/>
                  </a:lnTo>
                  <a:lnTo>
                    <a:pt x="80" y="826"/>
                  </a:lnTo>
                  <a:lnTo>
                    <a:pt x="95" y="791"/>
                  </a:lnTo>
                  <a:lnTo>
                    <a:pt x="98" y="755"/>
                  </a:lnTo>
                  <a:lnTo>
                    <a:pt x="101" y="719"/>
                  </a:lnTo>
                  <a:lnTo>
                    <a:pt x="79" y="705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Freeform 1039"/>
            <p:cNvSpPr>
              <a:spLocks/>
            </p:cNvSpPr>
            <p:nvPr/>
          </p:nvSpPr>
          <p:spPr bwMode="auto">
            <a:xfrm>
              <a:off x="4754" y="2400"/>
              <a:ext cx="287" cy="1387"/>
            </a:xfrm>
            <a:custGeom>
              <a:avLst/>
              <a:gdLst>
                <a:gd name="T0" fmla="*/ 18 w 287"/>
                <a:gd name="T1" fmla="*/ 720 h 1387"/>
                <a:gd name="T2" fmla="*/ 26 w 287"/>
                <a:gd name="T3" fmla="*/ 648 h 1387"/>
                <a:gd name="T4" fmla="*/ 22 w 287"/>
                <a:gd name="T5" fmla="*/ 576 h 1387"/>
                <a:gd name="T6" fmla="*/ 17 w 287"/>
                <a:gd name="T7" fmla="*/ 503 h 1387"/>
                <a:gd name="T8" fmla="*/ 24 w 287"/>
                <a:gd name="T9" fmla="*/ 431 h 1387"/>
                <a:gd name="T10" fmla="*/ 44 w 287"/>
                <a:gd name="T11" fmla="*/ 361 h 1387"/>
                <a:gd name="T12" fmla="*/ 52 w 287"/>
                <a:gd name="T13" fmla="*/ 291 h 1387"/>
                <a:gd name="T14" fmla="*/ 47 w 287"/>
                <a:gd name="T15" fmla="*/ 217 h 1387"/>
                <a:gd name="T16" fmla="*/ 54 w 287"/>
                <a:gd name="T17" fmla="*/ 146 h 1387"/>
                <a:gd name="T18" fmla="*/ 74 w 287"/>
                <a:gd name="T19" fmla="*/ 75 h 1387"/>
                <a:gd name="T20" fmla="*/ 130 w 287"/>
                <a:gd name="T21" fmla="*/ 8 h 1387"/>
                <a:gd name="T22" fmla="*/ 202 w 287"/>
                <a:gd name="T23" fmla="*/ 4 h 1387"/>
                <a:gd name="T24" fmla="*/ 258 w 287"/>
                <a:gd name="T25" fmla="*/ 58 h 1387"/>
                <a:gd name="T26" fmla="*/ 286 w 287"/>
                <a:gd name="T27" fmla="*/ 134 h 1387"/>
                <a:gd name="T28" fmla="*/ 278 w 287"/>
                <a:gd name="T29" fmla="*/ 205 h 1387"/>
                <a:gd name="T30" fmla="*/ 259 w 287"/>
                <a:gd name="T31" fmla="*/ 276 h 1387"/>
                <a:gd name="T32" fmla="*/ 238 w 287"/>
                <a:gd name="T33" fmla="*/ 357 h 1387"/>
                <a:gd name="T34" fmla="*/ 218 w 287"/>
                <a:gd name="T35" fmla="*/ 427 h 1387"/>
                <a:gd name="T36" fmla="*/ 187 w 287"/>
                <a:gd name="T37" fmla="*/ 496 h 1387"/>
                <a:gd name="T38" fmla="*/ 168 w 287"/>
                <a:gd name="T39" fmla="*/ 567 h 1387"/>
                <a:gd name="T40" fmla="*/ 148 w 287"/>
                <a:gd name="T41" fmla="*/ 638 h 1387"/>
                <a:gd name="T42" fmla="*/ 140 w 287"/>
                <a:gd name="T43" fmla="*/ 710 h 1387"/>
                <a:gd name="T44" fmla="*/ 133 w 287"/>
                <a:gd name="T45" fmla="*/ 781 h 1387"/>
                <a:gd name="T46" fmla="*/ 174 w 287"/>
                <a:gd name="T47" fmla="*/ 858 h 1387"/>
                <a:gd name="T48" fmla="*/ 202 w 287"/>
                <a:gd name="T49" fmla="*/ 933 h 1387"/>
                <a:gd name="T50" fmla="*/ 218 w 287"/>
                <a:gd name="T51" fmla="*/ 1007 h 1387"/>
                <a:gd name="T52" fmla="*/ 223 w 287"/>
                <a:gd name="T53" fmla="*/ 1079 h 1387"/>
                <a:gd name="T54" fmla="*/ 215 w 287"/>
                <a:gd name="T55" fmla="*/ 1151 h 1387"/>
                <a:gd name="T56" fmla="*/ 208 w 287"/>
                <a:gd name="T57" fmla="*/ 1222 h 1387"/>
                <a:gd name="T58" fmla="*/ 176 w 287"/>
                <a:gd name="T59" fmla="*/ 1292 h 1387"/>
                <a:gd name="T60" fmla="*/ 120 w 287"/>
                <a:gd name="T61" fmla="*/ 1358 h 1387"/>
                <a:gd name="T62" fmla="*/ 46 w 287"/>
                <a:gd name="T63" fmla="*/ 1386 h 1387"/>
                <a:gd name="T64" fmla="*/ 16 w 287"/>
                <a:gd name="T65" fmla="*/ 1311 h 1387"/>
                <a:gd name="T66" fmla="*/ 0 w 287"/>
                <a:gd name="T67" fmla="*/ 1237 h 1387"/>
                <a:gd name="T68" fmla="*/ 8 w 287"/>
                <a:gd name="T69" fmla="*/ 1165 h 1387"/>
                <a:gd name="T70" fmla="*/ 16 w 287"/>
                <a:gd name="T71" fmla="*/ 1093 h 1387"/>
                <a:gd name="T72" fmla="*/ 23 w 287"/>
                <a:gd name="T73" fmla="*/ 1023 h 1387"/>
                <a:gd name="T74" fmla="*/ 30 w 287"/>
                <a:gd name="T75" fmla="*/ 951 h 1387"/>
                <a:gd name="T76" fmla="*/ 38 w 287"/>
                <a:gd name="T77" fmla="*/ 880 h 1387"/>
                <a:gd name="T78" fmla="*/ 46 w 287"/>
                <a:gd name="T79" fmla="*/ 808 h 1387"/>
                <a:gd name="T80" fmla="*/ 38 w 287"/>
                <a:gd name="T81" fmla="*/ 759 h 13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7"/>
                <a:gd name="T124" fmla="*/ 0 h 1387"/>
                <a:gd name="T125" fmla="*/ 287 w 287"/>
                <a:gd name="T126" fmla="*/ 1387 h 13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7" h="1387">
                  <a:moveTo>
                    <a:pt x="38" y="759"/>
                  </a:moveTo>
                  <a:lnTo>
                    <a:pt x="18" y="720"/>
                  </a:lnTo>
                  <a:lnTo>
                    <a:pt x="22" y="684"/>
                  </a:lnTo>
                  <a:lnTo>
                    <a:pt x="26" y="648"/>
                  </a:lnTo>
                  <a:lnTo>
                    <a:pt x="30" y="613"/>
                  </a:lnTo>
                  <a:lnTo>
                    <a:pt x="22" y="576"/>
                  </a:lnTo>
                  <a:lnTo>
                    <a:pt x="14" y="538"/>
                  </a:lnTo>
                  <a:lnTo>
                    <a:pt x="17" y="503"/>
                  </a:lnTo>
                  <a:lnTo>
                    <a:pt x="21" y="467"/>
                  </a:lnTo>
                  <a:lnTo>
                    <a:pt x="24" y="431"/>
                  </a:lnTo>
                  <a:lnTo>
                    <a:pt x="40" y="396"/>
                  </a:lnTo>
                  <a:lnTo>
                    <a:pt x="44" y="361"/>
                  </a:lnTo>
                  <a:lnTo>
                    <a:pt x="48" y="325"/>
                  </a:lnTo>
                  <a:lnTo>
                    <a:pt x="52" y="291"/>
                  </a:lnTo>
                  <a:lnTo>
                    <a:pt x="56" y="255"/>
                  </a:lnTo>
                  <a:lnTo>
                    <a:pt x="47" y="217"/>
                  </a:lnTo>
                  <a:lnTo>
                    <a:pt x="51" y="181"/>
                  </a:lnTo>
                  <a:lnTo>
                    <a:pt x="54" y="146"/>
                  </a:lnTo>
                  <a:lnTo>
                    <a:pt x="70" y="111"/>
                  </a:lnTo>
                  <a:lnTo>
                    <a:pt x="74" y="75"/>
                  </a:lnTo>
                  <a:lnTo>
                    <a:pt x="90" y="40"/>
                  </a:lnTo>
                  <a:lnTo>
                    <a:pt x="130" y="8"/>
                  </a:lnTo>
                  <a:lnTo>
                    <a:pt x="166" y="0"/>
                  </a:lnTo>
                  <a:lnTo>
                    <a:pt x="202" y="4"/>
                  </a:lnTo>
                  <a:lnTo>
                    <a:pt x="238" y="20"/>
                  </a:lnTo>
                  <a:lnTo>
                    <a:pt x="258" y="58"/>
                  </a:lnTo>
                  <a:lnTo>
                    <a:pt x="278" y="96"/>
                  </a:lnTo>
                  <a:lnTo>
                    <a:pt x="286" y="134"/>
                  </a:lnTo>
                  <a:lnTo>
                    <a:pt x="282" y="169"/>
                  </a:lnTo>
                  <a:lnTo>
                    <a:pt x="278" y="205"/>
                  </a:lnTo>
                  <a:lnTo>
                    <a:pt x="274" y="241"/>
                  </a:lnTo>
                  <a:lnTo>
                    <a:pt x="259" y="276"/>
                  </a:lnTo>
                  <a:lnTo>
                    <a:pt x="242" y="323"/>
                  </a:lnTo>
                  <a:lnTo>
                    <a:pt x="238" y="357"/>
                  </a:lnTo>
                  <a:lnTo>
                    <a:pt x="222" y="391"/>
                  </a:lnTo>
                  <a:lnTo>
                    <a:pt x="218" y="427"/>
                  </a:lnTo>
                  <a:lnTo>
                    <a:pt x="203" y="462"/>
                  </a:lnTo>
                  <a:lnTo>
                    <a:pt x="187" y="496"/>
                  </a:lnTo>
                  <a:lnTo>
                    <a:pt x="184" y="532"/>
                  </a:lnTo>
                  <a:lnTo>
                    <a:pt x="168" y="567"/>
                  </a:lnTo>
                  <a:lnTo>
                    <a:pt x="152" y="602"/>
                  </a:lnTo>
                  <a:lnTo>
                    <a:pt x="148" y="638"/>
                  </a:lnTo>
                  <a:lnTo>
                    <a:pt x="144" y="674"/>
                  </a:lnTo>
                  <a:lnTo>
                    <a:pt x="140" y="710"/>
                  </a:lnTo>
                  <a:lnTo>
                    <a:pt x="136" y="745"/>
                  </a:lnTo>
                  <a:lnTo>
                    <a:pt x="133" y="781"/>
                  </a:lnTo>
                  <a:lnTo>
                    <a:pt x="154" y="820"/>
                  </a:lnTo>
                  <a:lnTo>
                    <a:pt x="174" y="858"/>
                  </a:lnTo>
                  <a:lnTo>
                    <a:pt x="194" y="896"/>
                  </a:lnTo>
                  <a:lnTo>
                    <a:pt x="202" y="933"/>
                  </a:lnTo>
                  <a:lnTo>
                    <a:pt x="210" y="971"/>
                  </a:lnTo>
                  <a:lnTo>
                    <a:pt x="218" y="1007"/>
                  </a:lnTo>
                  <a:lnTo>
                    <a:pt x="226" y="1045"/>
                  </a:lnTo>
                  <a:lnTo>
                    <a:pt x="223" y="1079"/>
                  </a:lnTo>
                  <a:lnTo>
                    <a:pt x="219" y="1115"/>
                  </a:lnTo>
                  <a:lnTo>
                    <a:pt x="215" y="1151"/>
                  </a:lnTo>
                  <a:lnTo>
                    <a:pt x="211" y="1187"/>
                  </a:lnTo>
                  <a:lnTo>
                    <a:pt x="208" y="1222"/>
                  </a:lnTo>
                  <a:lnTo>
                    <a:pt x="180" y="1256"/>
                  </a:lnTo>
                  <a:lnTo>
                    <a:pt x="176" y="1292"/>
                  </a:lnTo>
                  <a:lnTo>
                    <a:pt x="148" y="1325"/>
                  </a:lnTo>
                  <a:lnTo>
                    <a:pt x="120" y="1358"/>
                  </a:lnTo>
                  <a:lnTo>
                    <a:pt x="82" y="1378"/>
                  </a:lnTo>
                  <a:lnTo>
                    <a:pt x="46" y="1386"/>
                  </a:lnTo>
                  <a:lnTo>
                    <a:pt x="36" y="1350"/>
                  </a:lnTo>
                  <a:lnTo>
                    <a:pt x="16" y="1311"/>
                  </a:lnTo>
                  <a:lnTo>
                    <a:pt x="8" y="1274"/>
                  </a:lnTo>
                  <a:lnTo>
                    <a:pt x="0" y="1237"/>
                  </a:lnTo>
                  <a:lnTo>
                    <a:pt x="4" y="1201"/>
                  </a:lnTo>
                  <a:lnTo>
                    <a:pt x="8" y="1165"/>
                  </a:lnTo>
                  <a:lnTo>
                    <a:pt x="12" y="1129"/>
                  </a:lnTo>
                  <a:lnTo>
                    <a:pt x="16" y="1093"/>
                  </a:lnTo>
                  <a:lnTo>
                    <a:pt x="20" y="1057"/>
                  </a:lnTo>
                  <a:lnTo>
                    <a:pt x="23" y="1023"/>
                  </a:lnTo>
                  <a:lnTo>
                    <a:pt x="26" y="987"/>
                  </a:lnTo>
                  <a:lnTo>
                    <a:pt x="30" y="951"/>
                  </a:lnTo>
                  <a:lnTo>
                    <a:pt x="34" y="916"/>
                  </a:lnTo>
                  <a:lnTo>
                    <a:pt x="38" y="880"/>
                  </a:lnTo>
                  <a:lnTo>
                    <a:pt x="42" y="844"/>
                  </a:lnTo>
                  <a:lnTo>
                    <a:pt x="46" y="808"/>
                  </a:lnTo>
                  <a:lnTo>
                    <a:pt x="50" y="772"/>
                  </a:lnTo>
                  <a:lnTo>
                    <a:pt x="38" y="759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Oval 1040"/>
            <p:cNvSpPr>
              <a:spLocks noChangeArrowheads="1"/>
            </p:cNvSpPr>
            <p:nvPr/>
          </p:nvSpPr>
          <p:spPr bwMode="auto">
            <a:xfrm>
              <a:off x="4616" y="2984"/>
              <a:ext cx="272" cy="32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2" name="Rectangle 1041"/>
            <p:cNvSpPr>
              <a:spLocks noChangeArrowheads="1"/>
            </p:cNvSpPr>
            <p:nvPr/>
          </p:nvSpPr>
          <p:spPr bwMode="auto">
            <a:xfrm>
              <a:off x="183" y="3927"/>
              <a:ext cx="2408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/>
                <a:t>XX chromosome - female</a:t>
              </a:r>
            </a:p>
          </p:txBody>
        </p:sp>
        <p:sp>
          <p:nvSpPr>
            <p:cNvPr id="69653" name="Rectangle 1042"/>
            <p:cNvSpPr>
              <a:spLocks noChangeArrowheads="1"/>
            </p:cNvSpPr>
            <p:nvPr/>
          </p:nvSpPr>
          <p:spPr bwMode="auto">
            <a:xfrm>
              <a:off x="3255" y="3927"/>
              <a:ext cx="2216" cy="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/>
                <a:t>Xy chromosome - male</a:t>
              </a:r>
            </a:p>
          </p:txBody>
        </p:sp>
        <p:sp>
          <p:nvSpPr>
            <p:cNvPr id="69654" name="Line 1043"/>
            <p:cNvSpPr>
              <a:spLocks noChangeShapeType="1"/>
            </p:cNvSpPr>
            <p:nvPr/>
          </p:nvSpPr>
          <p:spPr bwMode="auto">
            <a:xfrm>
              <a:off x="1016" y="2016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Line 1044"/>
            <p:cNvSpPr>
              <a:spLocks noChangeShapeType="1"/>
            </p:cNvSpPr>
            <p:nvPr/>
          </p:nvSpPr>
          <p:spPr bwMode="auto">
            <a:xfrm>
              <a:off x="1688" y="2016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Line 1045"/>
            <p:cNvSpPr>
              <a:spLocks noChangeShapeType="1"/>
            </p:cNvSpPr>
            <p:nvPr/>
          </p:nvSpPr>
          <p:spPr bwMode="auto">
            <a:xfrm>
              <a:off x="728" y="2016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7" name="Line 1046"/>
            <p:cNvSpPr>
              <a:spLocks noChangeShapeType="1"/>
            </p:cNvSpPr>
            <p:nvPr/>
          </p:nvSpPr>
          <p:spPr bwMode="auto">
            <a:xfrm>
              <a:off x="1400" y="2016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Line 1047"/>
            <p:cNvSpPr>
              <a:spLocks noChangeShapeType="1"/>
            </p:cNvSpPr>
            <p:nvPr/>
          </p:nvSpPr>
          <p:spPr bwMode="auto">
            <a:xfrm>
              <a:off x="3944" y="2064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9" name="Line 1048"/>
            <p:cNvSpPr>
              <a:spLocks noChangeShapeType="1"/>
            </p:cNvSpPr>
            <p:nvPr/>
          </p:nvSpPr>
          <p:spPr bwMode="auto">
            <a:xfrm>
              <a:off x="4232" y="20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0" name="Rectangle 1049"/>
            <p:cNvSpPr>
              <a:spLocks noChangeArrowheads="1"/>
            </p:cNvSpPr>
            <p:nvPr/>
          </p:nvSpPr>
          <p:spPr bwMode="auto">
            <a:xfrm>
              <a:off x="2535" y="1815"/>
              <a:ext cx="957" cy="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rgbClr val="B50069"/>
                  </a:solidFill>
                </a:rPr>
                <a:t>fruit fly</a:t>
              </a:r>
            </a:p>
            <a:p>
              <a:pPr algn="l" eaLnBrk="0" hangingPunct="0"/>
              <a:r>
                <a:rPr lang="en-US" sz="2400" b="1">
                  <a:solidFill>
                    <a:srgbClr val="B50069"/>
                  </a:solidFill>
                </a:rPr>
                <a:t>eye color</a:t>
              </a:r>
            </a:p>
          </p:txBody>
        </p:sp>
        <p:sp>
          <p:nvSpPr>
            <p:cNvPr id="69661" name="Line 1050"/>
            <p:cNvSpPr>
              <a:spLocks noChangeShapeType="1"/>
            </p:cNvSpPr>
            <p:nvPr/>
          </p:nvSpPr>
          <p:spPr bwMode="auto">
            <a:xfrm flipV="1">
              <a:off x="2120" y="1960"/>
              <a:ext cx="416" cy="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2" name="Line 1051"/>
            <p:cNvSpPr>
              <a:spLocks noChangeShapeType="1"/>
            </p:cNvSpPr>
            <p:nvPr/>
          </p:nvSpPr>
          <p:spPr bwMode="auto">
            <a:xfrm>
              <a:off x="3320" y="1976"/>
              <a:ext cx="512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5180" name="Text Box 1052"/>
          <p:cNvSpPr txBox="1">
            <a:spLocks noChangeArrowheads="1"/>
          </p:cNvSpPr>
          <p:nvPr/>
        </p:nvSpPr>
        <p:spPr bwMode="auto">
          <a:xfrm>
            <a:off x="457200" y="1143000"/>
            <a:ext cx="6629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300000"/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Example: 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Eye color in fruit flies</a:t>
            </a:r>
            <a:endParaRPr lang="en-US" sz="2400" b="1">
              <a:solidFill>
                <a:schemeClr val="tx2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4000"/>
          </a:p>
        </p:txBody>
      </p:sp>
      <p:sp>
        <p:nvSpPr>
          <p:cNvPr id="69639" name="Footer Placeholder 3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CB833C-1E18-4F8A-9CDD-1CFB53DABE6B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 Trait Problem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724C26"/>
                </a:solidFill>
              </a:rPr>
              <a:t>Example: Eye color in fruit flies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724C26"/>
                </a:solidFill>
              </a:rPr>
              <a:t> 	(red-eyed male) x (white-eyed female)</a:t>
            </a:r>
            <a:br>
              <a:rPr lang="en-US" sz="2800" b="1" dirty="0" smtClean="0">
                <a:solidFill>
                  <a:srgbClr val="724C26"/>
                </a:solidFill>
              </a:rPr>
            </a:br>
            <a:r>
              <a:rPr lang="en-US" sz="2800" b="1" dirty="0" smtClean="0">
                <a:solidFill>
                  <a:srgbClr val="724C26"/>
                </a:solidFill>
              </a:rPr>
              <a:t>     </a:t>
            </a:r>
            <a:r>
              <a:rPr lang="en-US" sz="3200" b="1" dirty="0" smtClean="0">
                <a:solidFill>
                  <a:srgbClr val="CC3300"/>
                </a:solidFill>
              </a:rPr>
              <a:t>X</a:t>
            </a:r>
            <a:r>
              <a:rPr lang="en-US" sz="3200" b="1" baseline="30000" dirty="0" smtClean="0">
                <a:solidFill>
                  <a:srgbClr val="CC3300"/>
                </a:solidFill>
              </a:rPr>
              <a:t>R</a:t>
            </a:r>
            <a:r>
              <a:rPr lang="en-US" sz="3200" b="1" dirty="0" smtClean="0">
                <a:solidFill>
                  <a:srgbClr val="CC3300"/>
                </a:solidFill>
              </a:rPr>
              <a:t>Y          x      </a:t>
            </a:r>
            <a:r>
              <a:rPr lang="en-US" sz="3200" b="1" dirty="0" err="1" smtClean="0">
                <a:solidFill>
                  <a:srgbClr val="CC330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CC3300"/>
                </a:solidFill>
              </a:rPr>
              <a:t>r</a:t>
            </a:r>
            <a:r>
              <a:rPr lang="en-US" sz="3200" b="1" dirty="0" err="1" smtClean="0">
                <a:solidFill>
                  <a:srgbClr val="CC330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CC3300"/>
                </a:solidFill>
              </a:rPr>
              <a:t>r</a:t>
            </a:r>
            <a:endParaRPr lang="en-US" sz="3200" b="1" baseline="300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724C26"/>
                </a:solidFill>
              </a:rPr>
              <a:t>Remember:  the Y chromosome in males does not carry traits.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C3300"/>
                </a:solidFill>
              </a:rPr>
              <a:t>RR = red eyed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CC3300"/>
                </a:solidFill>
              </a:rPr>
              <a:t>Rr</a:t>
            </a:r>
            <a:r>
              <a:rPr lang="en-US" sz="2800" b="1" dirty="0" smtClean="0">
                <a:solidFill>
                  <a:srgbClr val="CC3300"/>
                </a:solidFill>
              </a:rPr>
              <a:t>  = red eyed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CC3300"/>
                </a:solidFill>
              </a:rPr>
              <a:t>rr</a:t>
            </a:r>
            <a:r>
              <a:rPr lang="en-US" sz="2800" b="1" dirty="0" smtClean="0">
                <a:solidFill>
                  <a:srgbClr val="CC3300"/>
                </a:solidFill>
              </a:rPr>
              <a:t>   = white eyed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C3300"/>
                </a:solidFill>
              </a:rPr>
              <a:t>XY  = male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C3300"/>
                </a:solidFill>
              </a:rPr>
              <a:t>XX = female</a:t>
            </a:r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3810000" y="49530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0" y="3200400"/>
            <a:ext cx="2720975" cy="2573338"/>
            <a:chOff x="3360" y="2016"/>
            <a:chExt cx="1714" cy="1621"/>
          </a:xfrm>
        </p:grpSpPr>
        <p:sp>
          <p:nvSpPr>
            <p:cNvPr id="70668" name="Rectangle 6"/>
            <p:cNvSpPr>
              <a:spLocks noChangeArrowheads="1"/>
            </p:cNvSpPr>
            <p:nvPr/>
          </p:nvSpPr>
          <p:spPr bwMode="auto">
            <a:xfrm>
              <a:off x="3360" y="2640"/>
              <a:ext cx="37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chemeClr val="hlink"/>
                  </a:solidFill>
                </a:rPr>
                <a:t>X</a:t>
              </a:r>
              <a:r>
                <a:rPr lang="en-US" sz="2800" b="1" baseline="30000">
                  <a:solidFill>
                    <a:schemeClr val="hlink"/>
                  </a:solidFill>
                </a:rPr>
                <a:t>R</a:t>
              </a:r>
            </a:p>
          </p:txBody>
        </p:sp>
        <p:sp>
          <p:nvSpPr>
            <p:cNvPr id="70669" name="Rectangle 7"/>
            <p:cNvSpPr>
              <a:spLocks noChangeArrowheads="1"/>
            </p:cNvSpPr>
            <p:nvPr/>
          </p:nvSpPr>
          <p:spPr bwMode="auto">
            <a:xfrm>
              <a:off x="4032" y="2016"/>
              <a:ext cx="3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chemeClr val="hlink"/>
                  </a:solidFill>
                </a:rPr>
                <a:t>X</a:t>
              </a:r>
              <a:r>
                <a:rPr lang="en-US" sz="2800" b="1" baseline="30000">
                  <a:solidFill>
                    <a:schemeClr val="hlink"/>
                  </a:solidFill>
                </a:rPr>
                <a:t>r</a:t>
              </a:r>
              <a:r>
                <a:rPr lang="en-US" sz="2800" b="1">
                  <a:solidFill>
                    <a:schemeClr val="hlink"/>
                  </a:solidFill>
                </a:rPr>
                <a:t> </a:t>
              </a:r>
            </a:p>
          </p:txBody>
        </p:sp>
        <p:sp>
          <p:nvSpPr>
            <p:cNvPr id="70670" name="Rectangle 8"/>
            <p:cNvSpPr>
              <a:spLocks noChangeArrowheads="1"/>
            </p:cNvSpPr>
            <p:nvPr/>
          </p:nvSpPr>
          <p:spPr bwMode="auto">
            <a:xfrm>
              <a:off x="4752" y="2016"/>
              <a:ext cx="32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chemeClr val="hlink"/>
                  </a:solidFill>
                </a:rPr>
                <a:t>X</a:t>
              </a:r>
              <a:r>
                <a:rPr lang="en-US" sz="2800" b="1" baseline="30000">
                  <a:solidFill>
                    <a:schemeClr val="hlink"/>
                  </a:solidFill>
                </a:rPr>
                <a:t>r</a:t>
              </a:r>
            </a:p>
          </p:txBody>
        </p:sp>
        <p:sp>
          <p:nvSpPr>
            <p:cNvPr id="70671" name="Rectangle 9"/>
            <p:cNvSpPr>
              <a:spLocks noChangeArrowheads="1"/>
            </p:cNvSpPr>
            <p:nvPr/>
          </p:nvSpPr>
          <p:spPr bwMode="auto">
            <a:xfrm>
              <a:off x="3360" y="3312"/>
              <a:ext cx="26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chemeClr val="hlink"/>
                  </a:solidFill>
                </a:rPr>
                <a:t>Y</a:t>
              </a:r>
              <a:endParaRPr lang="en-US" sz="2800" b="1" baseline="30000">
                <a:solidFill>
                  <a:schemeClr val="hlink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957888" y="3717925"/>
            <a:ext cx="2438400" cy="2286000"/>
            <a:chOff x="3753" y="2342"/>
            <a:chExt cx="1536" cy="1440"/>
          </a:xfrm>
        </p:grpSpPr>
        <p:sp>
          <p:nvSpPr>
            <p:cNvPr id="70665" name="Line 11"/>
            <p:cNvSpPr>
              <a:spLocks noChangeShapeType="1"/>
            </p:cNvSpPr>
            <p:nvPr/>
          </p:nvSpPr>
          <p:spPr bwMode="auto">
            <a:xfrm flipV="1">
              <a:off x="4521" y="2342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6" name="Line 12"/>
            <p:cNvSpPr>
              <a:spLocks noChangeShapeType="1"/>
            </p:cNvSpPr>
            <p:nvPr/>
          </p:nvSpPr>
          <p:spPr bwMode="auto">
            <a:xfrm flipH="1">
              <a:off x="3753" y="3062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Rectangle 13"/>
            <p:cNvSpPr>
              <a:spLocks noChangeArrowheads="1"/>
            </p:cNvSpPr>
            <p:nvPr/>
          </p:nvSpPr>
          <p:spPr bwMode="auto">
            <a:xfrm>
              <a:off x="3753" y="2342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4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autoUpdateAnimBg="0"/>
      <p:bldP spid="30618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E4A72-330A-4A7B-A7CB-CB72FABBE7BD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 Trait Solution: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38313" y="3573463"/>
            <a:ext cx="2403475" cy="1785937"/>
            <a:chOff x="1095" y="2314"/>
            <a:chExt cx="1514" cy="1063"/>
          </a:xfrm>
        </p:grpSpPr>
        <p:sp>
          <p:nvSpPr>
            <p:cNvPr id="71696" name="Rectangle 4"/>
            <p:cNvSpPr>
              <a:spLocks noChangeArrowheads="1"/>
            </p:cNvSpPr>
            <p:nvPr/>
          </p:nvSpPr>
          <p:spPr bwMode="auto">
            <a:xfrm>
              <a:off x="1095" y="2314"/>
              <a:ext cx="746" cy="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X</a:t>
              </a:r>
              <a:r>
                <a:rPr lang="en-US" sz="3200" b="1" baseline="30000">
                  <a:solidFill>
                    <a:schemeClr val="hlink"/>
                  </a:solidFill>
                  <a:latin typeface="Comic Sans MS" pitchFamily="66" charset="0"/>
                </a:rPr>
                <a:t>R </a:t>
              </a:r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X</a:t>
              </a:r>
              <a:r>
                <a:rPr lang="en-US" sz="3200" b="1" baseline="30000">
                  <a:solidFill>
                    <a:schemeClr val="hlink"/>
                  </a:solidFill>
                  <a:latin typeface="Comic Sans MS" pitchFamily="66" charset="0"/>
                </a:rPr>
                <a:t>r</a:t>
              </a:r>
            </a:p>
          </p:txBody>
        </p:sp>
        <p:sp>
          <p:nvSpPr>
            <p:cNvPr id="71697" name="Rectangle 5"/>
            <p:cNvSpPr>
              <a:spLocks noChangeArrowheads="1"/>
            </p:cNvSpPr>
            <p:nvPr/>
          </p:nvSpPr>
          <p:spPr bwMode="auto">
            <a:xfrm>
              <a:off x="1095" y="3034"/>
              <a:ext cx="616" cy="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X</a:t>
              </a:r>
              <a:r>
                <a:rPr lang="en-US" sz="3200" b="1" baseline="30000">
                  <a:solidFill>
                    <a:schemeClr val="hlink"/>
                  </a:solidFill>
                  <a:latin typeface="Comic Sans MS" pitchFamily="66" charset="0"/>
                </a:rPr>
                <a:t>r </a:t>
              </a:r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Y</a:t>
              </a:r>
              <a:endParaRPr lang="en-US" sz="3200" b="1" baseline="30000">
                <a:solidFill>
                  <a:schemeClr val="hlink"/>
                </a:solidFill>
                <a:latin typeface="Comic Sans MS" pitchFamily="66" charset="0"/>
              </a:endParaRPr>
            </a:p>
          </p:txBody>
        </p:sp>
        <p:sp>
          <p:nvSpPr>
            <p:cNvPr id="71698" name="Rectangle 6"/>
            <p:cNvSpPr>
              <a:spLocks noChangeArrowheads="1"/>
            </p:cNvSpPr>
            <p:nvPr/>
          </p:nvSpPr>
          <p:spPr bwMode="auto">
            <a:xfrm>
              <a:off x="1863" y="2314"/>
              <a:ext cx="746" cy="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X</a:t>
              </a:r>
              <a:r>
                <a:rPr lang="en-US" sz="3200" b="1" baseline="30000">
                  <a:solidFill>
                    <a:schemeClr val="hlink"/>
                  </a:solidFill>
                  <a:latin typeface="Comic Sans MS" pitchFamily="66" charset="0"/>
                </a:rPr>
                <a:t>R </a:t>
              </a:r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X</a:t>
              </a:r>
              <a:r>
                <a:rPr lang="en-US" sz="3200" b="1" baseline="30000">
                  <a:solidFill>
                    <a:schemeClr val="hlink"/>
                  </a:solidFill>
                  <a:latin typeface="Comic Sans MS" pitchFamily="66" charset="0"/>
                </a:rPr>
                <a:t>r</a:t>
              </a:r>
            </a:p>
          </p:txBody>
        </p:sp>
        <p:sp>
          <p:nvSpPr>
            <p:cNvPr id="71699" name="Rectangle 7"/>
            <p:cNvSpPr>
              <a:spLocks noChangeArrowheads="1"/>
            </p:cNvSpPr>
            <p:nvPr/>
          </p:nvSpPr>
          <p:spPr bwMode="auto">
            <a:xfrm>
              <a:off x="1911" y="3034"/>
              <a:ext cx="616" cy="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X</a:t>
              </a:r>
              <a:r>
                <a:rPr lang="en-US" sz="3200" b="1" baseline="30000">
                  <a:solidFill>
                    <a:schemeClr val="hlink"/>
                  </a:solidFill>
                  <a:latin typeface="Comic Sans MS" pitchFamily="66" charset="0"/>
                </a:rPr>
                <a:t>r </a:t>
              </a:r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Y</a:t>
              </a:r>
            </a:p>
          </p:txBody>
        </p:sp>
      </p:grpSp>
      <p:sp>
        <p:nvSpPr>
          <p:cNvPr id="307208" name="Rectangle 8"/>
          <p:cNvSpPr>
            <a:spLocks noChangeArrowheads="1"/>
          </p:cNvSpPr>
          <p:nvPr/>
        </p:nvSpPr>
        <p:spPr bwMode="auto">
          <a:xfrm>
            <a:off x="4648200" y="3352800"/>
            <a:ext cx="3505200" cy="203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US" sz="3200" b="1">
                <a:latin typeface="Comic Sans MS" pitchFamily="66" charset="0"/>
              </a:rPr>
              <a:t>50% </a:t>
            </a:r>
            <a:r>
              <a:rPr lang="en-US" sz="3200" b="1">
                <a:solidFill>
                  <a:srgbClr val="CC3300"/>
                </a:solidFill>
                <a:latin typeface="Comic Sans MS" pitchFamily="66" charset="0"/>
              </a:rPr>
              <a:t>red eyed</a:t>
            </a:r>
            <a:r>
              <a:rPr lang="en-US" sz="3200" b="1">
                <a:solidFill>
                  <a:schemeClr val="hlink"/>
                </a:solidFill>
                <a:latin typeface="Comic Sans MS" pitchFamily="66" charset="0"/>
              </a:rPr>
              <a:t> 	</a:t>
            </a:r>
            <a:r>
              <a:rPr lang="en-US" sz="3200" b="1">
                <a:latin typeface="Comic Sans MS" pitchFamily="66" charset="0"/>
              </a:rPr>
              <a:t>female</a:t>
            </a:r>
          </a:p>
          <a:p>
            <a:pPr algn="l" eaLnBrk="0" hangingPunct="0"/>
            <a:r>
              <a:rPr lang="en-US" sz="3200" b="1">
                <a:latin typeface="Comic Sans MS" pitchFamily="66" charset="0"/>
              </a:rPr>
              <a:t>50% </a:t>
            </a:r>
            <a:r>
              <a:rPr lang="en-US" sz="3200" b="1">
                <a:solidFill>
                  <a:srgbClr val="CC3300"/>
                </a:solidFill>
                <a:latin typeface="Comic Sans MS" pitchFamily="66" charset="0"/>
              </a:rPr>
              <a:t>white eyed</a:t>
            </a:r>
            <a:r>
              <a:rPr lang="en-US" sz="3200" b="1">
                <a:latin typeface="Comic Sans MS" pitchFamily="66" charset="0"/>
              </a:rPr>
              <a:t> 	male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76313" y="2587625"/>
            <a:ext cx="3290887" cy="3127375"/>
            <a:chOff x="615" y="1738"/>
            <a:chExt cx="1881" cy="1862"/>
          </a:xfrm>
        </p:grpSpPr>
        <p:sp>
          <p:nvSpPr>
            <p:cNvPr id="71688" name="Rectangle 10"/>
            <p:cNvSpPr>
              <a:spLocks noChangeArrowheads="1"/>
            </p:cNvSpPr>
            <p:nvPr/>
          </p:nvSpPr>
          <p:spPr bwMode="auto">
            <a:xfrm>
              <a:off x="615" y="2362"/>
              <a:ext cx="369" cy="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X</a:t>
              </a:r>
              <a:r>
                <a:rPr lang="en-US" sz="3200" b="1" baseline="30000">
                  <a:solidFill>
                    <a:schemeClr val="hlink"/>
                  </a:solidFill>
                  <a:latin typeface="Comic Sans MS" pitchFamily="66" charset="0"/>
                </a:rPr>
                <a:t>R</a:t>
              </a:r>
            </a:p>
          </p:txBody>
        </p:sp>
        <p:sp>
          <p:nvSpPr>
            <p:cNvPr id="71689" name="Rectangle 11"/>
            <p:cNvSpPr>
              <a:spLocks noChangeArrowheads="1"/>
            </p:cNvSpPr>
            <p:nvPr/>
          </p:nvSpPr>
          <p:spPr bwMode="auto">
            <a:xfrm>
              <a:off x="758" y="3014"/>
              <a:ext cx="16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0" name="Rectangle 12"/>
            <p:cNvSpPr>
              <a:spLocks noChangeArrowheads="1"/>
            </p:cNvSpPr>
            <p:nvPr/>
          </p:nvSpPr>
          <p:spPr bwMode="auto">
            <a:xfrm>
              <a:off x="1287" y="1738"/>
              <a:ext cx="446" cy="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X</a:t>
              </a:r>
              <a:r>
                <a:rPr lang="en-US" sz="3200" b="1" baseline="30000">
                  <a:solidFill>
                    <a:schemeClr val="hlink"/>
                  </a:solidFill>
                  <a:latin typeface="Comic Sans MS" pitchFamily="66" charset="0"/>
                </a:rPr>
                <a:t>r</a:t>
              </a:r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71691" name="Rectangle 13"/>
            <p:cNvSpPr>
              <a:spLocks noChangeArrowheads="1"/>
            </p:cNvSpPr>
            <p:nvPr/>
          </p:nvSpPr>
          <p:spPr bwMode="auto">
            <a:xfrm>
              <a:off x="2007" y="1738"/>
              <a:ext cx="345" cy="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X</a:t>
              </a:r>
              <a:r>
                <a:rPr lang="en-US" sz="3200" b="1" baseline="30000">
                  <a:solidFill>
                    <a:schemeClr val="hlink"/>
                  </a:solidFill>
                  <a:latin typeface="Comic Sans MS" pitchFamily="66" charset="0"/>
                </a:rPr>
                <a:t>r</a:t>
              </a:r>
            </a:p>
          </p:txBody>
        </p:sp>
        <p:sp>
          <p:nvSpPr>
            <p:cNvPr id="71692" name="Rectangle 14"/>
            <p:cNvSpPr>
              <a:spLocks noChangeArrowheads="1"/>
            </p:cNvSpPr>
            <p:nvPr/>
          </p:nvSpPr>
          <p:spPr bwMode="auto">
            <a:xfrm>
              <a:off x="615" y="3034"/>
              <a:ext cx="251" cy="3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hlink"/>
                  </a:solidFill>
                  <a:latin typeface="Comic Sans MS" pitchFamily="66" charset="0"/>
                </a:rPr>
                <a:t>Y</a:t>
              </a:r>
              <a:endParaRPr lang="en-US" sz="3200" b="1" baseline="30000">
                <a:solidFill>
                  <a:schemeClr val="hlink"/>
                </a:solidFill>
                <a:latin typeface="Comic Sans MS" pitchFamily="66" charset="0"/>
              </a:endParaRPr>
            </a:p>
          </p:txBody>
        </p:sp>
        <p:sp>
          <p:nvSpPr>
            <p:cNvPr id="71693" name="Line 15"/>
            <p:cNvSpPr>
              <a:spLocks noChangeShapeType="1"/>
            </p:cNvSpPr>
            <p:nvPr/>
          </p:nvSpPr>
          <p:spPr bwMode="auto">
            <a:xfrm flipV="1">
              <a:off x="1728" y="2160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4" name="Line 16"/>
            <p:cNvSpPr>
              <a:spLocks noChangeShapeType="1"/>
            </p:cNvSpPr>
            <p:nvPr/>
          </p:nvSpPr>
          <p:spPr bwMode="auto">
            <a:xfrm flipH="1">
              <a:off x="960" y="2880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5" name="Rectangle 17"/>
            <p:cNvSpPr>
              <a:spLocks noChangeArrowheads="1"/>
            </p:cNvSpPr>
            <p:nvPr/>
          </p:nvSpPr>
          <p:spPr bwMode="auto">
            <a:xfrm>
              <a:off x="960" y="2160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7" name="Footer Placeholder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8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71BF11-9758-4725-B558-3AC0311AD55D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 Carriers</a:t>
            </a:r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21053" t="7018" r="6140" b="15790"/>
          <a:stretch>
            <a:fillRect/>
          </a:stretch>
        </p:blipFill>
        <p:spPr>
          <a:xfrm>
            <a:off x="304800" y="1371600"/>
            <a:ext cx="8458200" cy="5029200"/>
          </a:xfrm>
        </p:spPr>
      </p:pic>
      <p:sp>
        <p:nvSpPr>
          <p:cNvPr id="7270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3092BD-F2D2-4C22-ADE0-8E0967A01F4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Terminology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any characteristic that can be passed from parent to offspring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Heredity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passing of traits from parent to offspring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Genetics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study of heredity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4000" b="1" dirty="0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CDCBA-0EFD-4772-8A14-D03E98B8BC6F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Practice Problems</a:t>
            </a:r>
          </a:p>
        </p:txBody>
      </p:sp>
      <p:pic>
        <p:nvPicPr>
          <p:cNvPr id="73732" name="Picture 8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19400"/>
            <a:ext cx="3679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30510D-CC55-4EE7-8B09-CF7DF66EA255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Breed the P</a:t>
            </a:r>
            <a:r>
              <a:rPr lang="en-US" sz="4400" b="1" baseline="-25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3058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tall (TT)  x  dwarf (tt) pea plants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76513" y="4252913"/>
            <a:ext cx="498475" cy="1628775"/>
            <a:chOff x="1623" y="2679"/>
            <a:chExt cx="314" cy="1026"/>
          </a:xfrm>
        </p:grpSpPr>
        <p:sp>
          <p:nvSpPr>
            <p:cNvPr id="74766" name="Rectangle 5"/>
            <p:cNvSpPr>
              <a:spLocks noChangeArrowheads="1"/>
            </p:cNvSpPr>
            <p:nvPr/>
          </p:nvSpPr>
          <p:spPr bwMode="auto">
            <a:xfrm>
              <a:off x="1623" y="2679"/>
              <a:ext cx="31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4767" name="Rectangle 6"/>
            <p:cNvSpPr>
              <a:spLocks noChangeArrowheads="1"/>
            </p:cNvSpPr>
            <p:nvPr/>
          </p:nvSpPr>
          <p:spPr bwMode="auto">
            <a:xfrm>
              <a:off x="1623" y="3303"/>
              <a:ext cx="31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14713" y="3186113"/>
            <a:ext cx="1539875" cy="638175"/>
            <a:chOff x="2151" y="2007"/>
            <a:chExt cx="970" cy="402"/>
          </a:xfrm>
        </p:grpSpPr>
        <p:sp>
          <p:nvSpPr>
            <p:cNvPr id="74764" name="Rectangle 8"/>
            <p:cNvSpPr>
              <a:spLocks noChangeArrowheads="1"/>
            </p:cNvSpPr>
            <p:nvPr/>
          </p:nvSpPr>
          <p:spPr bwMode="auto">
            <a:xfrm>
              <a:off x="2151" y="2007"/>
              <a:ext cx="25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4765" name="Rectangle 9"/>
            <p:cNvSpPr>
              <a:spLocks noChangeArrowheads="1"/>
            </p:cNvSpPr>
            <p:nvPr/>
          </p:nvSpPr>
          <p:spPr bwMode="auto">
            <a:xfrm>
              <a:off x="2871" y="2007"/>
              <a:ext cx="25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971800" y="3733800"/>
            <a:ext cx="2438400" cy="2286000"/>
            <a:chOff x="1872" y="2352"/>
            <a:chExt cx="1536" cy="1440"/>
          </a:xfrm>
        </p:grpSpPr>
        <p:sp>
          <p:nvSpPr>
            <p:cNvPr id="74761" name="Line 11"/>
            <p:cNvSpPr>
              <a:spLocks noChangeShapeType="1"/>
            </p:cNvSpPr>
            <p:nvPr/>
          </p:nvSpPr>
          <p:spPr bwMode="auto">
            <a:xfrm flipV="1">
              <a:off x="2640" y="2352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2" name="Line 12"/>
            <p:cNvSpPr>
              <a:spLocks noChangeShapeType="1"/>
            </p:cNvSpPr>
            <p:nvPr/>
          </p:nvSpPr>
          <p:spPr bwMode="auto">
            <a:xfrm flipH="1">
              <a:off x="1872" y="3072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Rectangle 13"/>
            <p:cNvSpPr>
              <a:spLocks noChangeArrowheads="1"/>
            </p:cNvSpPr>
            <p:nvPr/>
          </p:nvSpPr>
          <p:spPr bwMode="auto">
            <a:xfrm>
              <a:off x="1872" y="2352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60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D5DB77-DC2C-4ADD-83AA-D78156947DAE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Solution: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113" y="2576513"/>
            <a:ext cx="2833687" cy="2833687"/>
            <a:chOff x="567" y="1623"/>
            <a:chExt cx="1785" cy="1785"/>
          </a:xfrm>
        </p:grpSpPr>
        <p:sp>
          <p:nvSpPr>
            <p:cNvPr id="75792" name="Rectangle 4"/>
            <p:cNvSpPr>
              <a:spLocks noChangeArrowheads="1"/>
            </p:cNvSpPr>
            <p:nvPr/>
          </p:nvSpPr>
          <p:spPr bwMode="auto">
            <a:xfrm>
              <a:off x="567" y="2295"/>
              <a:ext cx="29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5793" name="Rectangle 5"/>
            <p:cNvSpPr>
              <a:spLocks noChangeArrowheads="1"/>
            </p:cNvSpPr>
            <p:nvPr/>
          </p:nvSpPr>
          <p:spPr bwMode="auto">
            <a:xfrm>
              <a:off x="567" y="2919"/>
              <a:ext cx="292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5794" name="Rectangle 6"/>
            <p:cNvSpPr>
              <a:spLocks noChangeArrowheads="1"/>
            </p:cNvSpPr>
            <p:nvPr/>
          </p:nvSpPr>
          <p:spPr bwMode="auto">
            <a:xfrm>
              <a:off x="1095" y="1623"/>
              <a:ext cx="23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5795" name="Rectangle 7"/>
            <p:cNvSpPr>
              <a:spLocks noChangeArrowheads="1"/>
            </p:cNvSpPr>
            <p:nvPr/>
          </p:nvSpPr>
          <p:spPr bwMode="auto">
            <a:xfrm>
              <a:off x="1815" y="1623"/>
              <a:ext cx="23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5796" name="Line 8"/>
            <p:cNvSpPr>
              <a:spLocks noChangeShapeType="1"/>
            </p:cNvSpPr>
            <p:nvPr/>
          </p:nvSpPr>
          <p:spPr bwMode="auto">
            <a:xfrm flipV="1">
              <a:off x="1584" y="196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Line 9"/>
            <p:cNvSpPr>
              <a:spLocks noChangeShapeType="1"/>
            </p:cNvSpPr>
            <p:nvPr/>
          </p:nvSpPr>
          <p:spPr bwMode="auto">
            <a:xfrm flipH="1">
              <a:off x="816" y="268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8" name="Rectangle 10"/>
            <p:cNvSpPr>
              <a:spLocks noChangeArrowheads="1"/>
            </p:cNvSpPr>
            <p:nvPr/>
          </p:nvSpPr>
          <p:spPr bwMode="auto">
            <a:xfrm>
              <a:off x="816" y="196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62113" y="3529013"/>
            <a:ext cx="1874837" cy="1643062"/>
            <a:chOff x="1047" y="2223"/>
            <a:chExt cx="1181" cy="1035"/>
          </a:xfrm>
        </p:grpSpPr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1047" y="2247"/>
              <a:ext cx="4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pitchFamily="66" charset="0"/>
                </a:rPr>
                <a:t>Tt</a:t>
              </a: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047" y="2895"/>
              <a:ext cx="4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pitchFamily="66" charset="0"/>
                </a:rPr>
                <a:t>Tt</a:t>
              </a:r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1815" y="2223"/>
              <a:ext cx="4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pitchFamily="66" charset="0"/>
                </a:rPr>
                <a:t>Tt</a:t>
              </a:r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1815" y="2895"/>
              <a:ext cx="413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pitchFamily="66" charset="0"/>
                </a:rPr>
                <a:t>Tt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886200" y="3124200"/>
            <a:ext cx="4541838" cy="2649538"/>
            <a:chOff x="2448" y="1968"/>
            <a:chExt cx="2861" cy="1669"/>
          </a:xfrm>
        </p:grpSpPr>
        <p:sp>
          <p:nvSpPr>
            <p:cNvPr id="75785" name="Rectangle 17"/>
            <p:cNvSpPr>
              <a:spLocks noChangeArrowheads="1"/>
            </p:cNvSpPr>
            <p:nvPr/>
          </p:nvSpPr>
          <p:spPr bwMode="auto">
            <a:xfrm>
              <a:off x="2871" y="2967"/>
              <a:ext cx="2438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latin typeface="Comic Sans MS" pitchFamily="66" charset="0"/>
                </a:rPr>
                <a:t>All Tt = tall</a:t>
              </a:r>
            </a:p>
            <a:p>
              <a:pPr algn="l" eaLnBrk="0" hangingPunct="0"/>
              <a:r>
                <a:rPr lang="en-US" sz="3200" b="1">
                  <a:latin typeface="Comic Sans MS" pitchFamily="66" charset="0"/>
                </a:rPr>
                <a:t>(heterozygous tall)</a:t>
              </a:r>
            </a:p>
          </p:txBody>
        </p:sp>
        <p:sp>
          <p:nvSpPr>
            <p:cNvPr id="283666" name="Rectangle 18"/>
            <p:cNvSpPr>
              <a:spLocks noChangeArrowheads="1"/>
            </p:cNvSpPr>
            <p:nvPr/>
          </p:nvSpPr>
          <p:spPr bwMode="auto">
            <a:xfrm>
              <a:off x="2871" y="2151"/>
              <a:ext cx="1766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latin typeface="Comic Sans MS" pitchFamily="66" charset="0"/>
                </a:rPr>
                <a:t>produces the</a:t>
              </a:r>
            </a:p>
            <a:p>
              <a:pPr algn="l" eaLnBrk="0" hangingPunct="0">
                <a:defRPr/>
              </a:pP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</a:t>
              </a:r>
              <a:r>
                <a:rPr lang="en-US" sz="3200" b="1" baseline="-25000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generation</a:t>
              </a:r>
            </a:p>
          </p:txBody>
        </p:sp>
        <p:sp>
          <p:nvSpPr>
            <p:cNvPr id="75787" name="AutoShape 19"/>
            <p:cNvSpPr>
              <a:spLocks/>
            </p:cNvSpPr>
            <p:nvPr/>
          </p:nvSpPr>
          <p:spPr bwMode="auto">
            <a:xfrm>
              <a:off x="2448" y="1968"/>
              <a:ext cx="240" cy="144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3668" name="Text Box 20"/>
          <p:cNvSpPr txBox="1">
            <a:spLocks noChangeArrowheads="1"/>
          </p:cNvSpPr>
          <p:nvPr/>
        </p:nvSpPr>
        <p:spPr bwMode="auto">
          <a:xfrm>
            <a:off x="533400" y="17526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tall (TT) vs. dwarf (tt) pea plants</a:t>
            </a:r>
          </a:p>
        </p:txBody>
      </p:sp>
      <p:sp>
        <p:nvSpPr>
          <p:cNvPr id="75784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4F4119-ED01-4B1C-9271-48B44AEF928A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Breed the F</a:t>
            </a:r>
            <a:r>
              <a:rPr lang="en-US" sz="4800" b="1" baseline="-25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3058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tall (</a:t>
            </a:r>
            <a:r>
              <a:rPr lang="en-US" sz="3600" b="1" dirty="0" err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Tt</a:t>
            </a:r>
            <a:r>
              <a:rPr lang="en-US" sz="36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vs. tall (</a:t>
            </a:r>
            <a:r>
              <a:rPr lang="en-US" sz="3600" b="1" dirty="0" err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Tt</a:t>
            </a:r>
            <a:r>
              <a:rPr lang="en-US" sz="36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pea plants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52713" y="4252913"/>
            <a:ext cx="498475" cy="1628775"/>
            <a:chOff x="1671" y="2679"/>
            <a:chExt cx="314" cy="1026"/>
          </a:xfrm>
        </p:grpSpPr>
        <p:sp>
          <p:nvSpPr>
            <p:cNvPr id="76814" name="Rectangle 5"/>
            <p:cNvSpPr>
              <a:spLocks noChangeArrowheads="1"/>
            </p:cNvSpPr>
            <p:nvPr/>
          </p:nvSpPr>
          <p:spPr bwMode="auto">
            <a:xfrm>
              <a:off x="1671" y="2679"/>
              <a:ext cx="31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6815" name="Rectangle 6"/>
            <p:cNvSpPr>
              <a:spLocks noChangeArrowheads="1"/>
            </p:cNvSpPr>
            <p:nvPr/>
          </p:nvSpPr>
          <p:spPr bwMode="auto">
            <a:xfrm>
              <a:off x="1671" y="3303"/>
              <a:ext cx="25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90913" y="3186113"/>
            <a:ext cx="1539875" cy="638175"/>
            <a:chOff x="2199" y="2007"/>
            <a:chExt cx="970" cy="402"/>
          </a:xfrm>
        </p:grpSpPr>
        <p:sp>
          <p:nvSpPr>
            <p:cNvPr id="76812" name="Rectangle 8"/>
            <p:cNvSpPr>
              <a:spLocks noChangeArrowheads="1"/>
            </p:cNvSpPr>
            <p:nvPr/>
          </p:nvSpPr>
          <p:spPr bwMode="auto">
            <a:xfrm>
              <a:off x="2199" y="2007"/>
              <a:ext cx="31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6813" name="Rectangle 9"/>
            <p:cNvSpPr>
              <a:spLocks noChangeArrowheads="1"/>
            </p:cNvSpPr>
            <p:nvPr/>
          </p:nvSpPr>
          <p:spPr bwMode="auto">
            <a:xfrm>
              <a:off x="2919" y="2007"/>
              <a:ext cx="25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048000" y="3733800"/>
            <a:ext cx="2438400" cy="2286000"/>
            <a:chOff x="1920" y="2352"/>
            <a:chExt cx="1536" cy="1440"/>
          </a:xfrm>
        </p:grpSpPr>
        <p:sp>
          <p:nvSpPr>
            <p:cNvPr id="76809" name="Line 11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0" name="Line 12"/>
            <p:cNvSpPr>
              <a:spLocks noChangeShapeType="1"/>
            </p:cNvSpPr>
            <p:nvPr/>
          </p:nvSpPr>
          <p:spPr bwMode="auto">
            <a:xfrm flipH="1">
              <a:off x="1920" y="3072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1" name="Rectangle 13"/>
            <p:cNvSpPr>
              <a:spLocks noChangeArrowheads="1"/>
            </p:cNvSpPr>
            <p:nvPr/>
          </p:nvSpPr>
          <p:spPr bwMode="auto">
            <a:xfrm>
              <a:off x="1920" y="2352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8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9370AC-AF0D-4A69-BBA8-AF20C1A0731C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Solution: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58913" y="2892425"/>
            <a:ext cx="2465387" cy="1879600"/>
            <a:chOff x="1431" y="1935"/>
            <a:chExt cx="1081" cy="1017"/>
          </a:xfrm>
        </p:grpSpPr>
        <p:sp>
          <p:nvSpPr>
            <p:cNvPr id="77844" name="Rectangle 4"/>
            <p:cNvSpPr>
              <a:spLocks noChangeArrowheads="1"/>
            </p:cNvSpPr>
            <p:nvPr/>
          </p:nvSpPr>
          <p:spPr bwMode="auto">
            <a:xfrm>
              <a:off x="1431" y="1959"/>
              <a:ext cx="358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TT</a:t>
              </a:r>
            </a:p>
          </p:txBody>
        </p:sp>
        <p:sp>
          <p:nvSpPr>
            <p:cNvPr id="77845" name="Rectangle 5"/>
            <p:cNvSpPr>
              <a:spLocks noChangeArrowheads="1"/>
            </p:cNvSpPr>
            <p:nvPr/>
          </p:nvSpPr>
          <p:spPr bwMode="auto">
            <a:xfrm>
              <a:off x="1431" y="2607"/>
              <a:ext cx="313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Tt</a:t>
              </a:r>
            </a:p>
          </p:txBody>
        </p:sp>
        <p:sp>
          <p:nvSpPr>
            <p:cNvPr id="77846" name="Rectangle 6"/>
            <p:cNvSpPr>
              <a:spLocks noChangeArrowheads="1"/>
            </p:cNvSpPr>
            <p:nvPr/>
          </p:nvSpPr>
          <p:spPr bwMode="auto">
            <a:xfrm>
              <a:off x="2199" y="1935"/>
              <a:ext cx="313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Tt</a:t>
              </a:r>
            </a:p>
          </p:txBody>
        </p:sp>
        <p:sp>
          <p:nvSpPr>
            <p:cNvPr id="77847" name="Rectangle 7"/>
            <p:cNvSpPr>
              <a:spLocks noChangeArrowheads="1"/>
            </p:cNvSpPr>
            <p:nvPr/>
          </p:nvSpPr>
          <p:spPr bwMode="auto">
            <a:xfrm>
              <a:off x="2199" y="2607"/>
              <a:ext cx="269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04800" y="1806575"/>
            <a:ext cx="3962400" cy="3389313"/>
            <a:chOff x="951" y="1335"/>
            <a:chExt cx="1737" cy="1833"/>
          </a:xfrm>
        </p:grpSpPr>
        <p:sp>
          <p:nvSpPr>
            <p:cNvPr id="77837" name="Rectangle 9"/>
            <p:cNvSpPr>
              <a:spLocks noChangeArrowheads="1"/>
            </p:cNvSpPr>
            <p:nvPr/>
          </p:nvSpPr>
          <p:spPr bwMode="auto">
            <a:xfrm>
              <a:off x="951" y="2007"/>
              <a:ext cx="219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7838" name="Rectangle 10"/>
            <p:cNvSpPr>
              <a:spLocks noChangeArrowheads="1"/>
            </p:cNvSpPr>
            <p:nvPr/>
          </p:nvSpPr>
          <p:spPr bwMode="auto">
            <a:xfrm>
              <a:off x="951" y="2631"/>
              <a:ext cx="174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7839" name="Rectangle 11"/>
            <p:cNvSpPr>
              <a:spLocks noChangeArrowheads="1"/>
            </p:cNvSpPr>
            <p:nvPr/>
          </p:nvSpPr>
          <p:spPr bwMode="auto">
            <a:xfrm>
              <a:off x="1479" y="1335"/>
              <a:ext cx="219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7840" name="Rectangle 12"/>
            <p:cNvSpPr>
              <a:spLocks noChangeArrowheads="1"/>
            </p:cNvSpPr>
            <p:nvPr/>
          </p:nvSpPr>
          <p:spPr bwMode="auto">
            <a:xfrm>
              <a:off x="2199" y="1335"/>
              <a:ext cx="174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t</a:t>
              </a:r>
            </a:p>
          </p:txBody>
        </p:sp>
        <p:sp>
          <p:nvSpPr>
            <p:cNvPr id="77841" name="Line 13"/>
            <p:cNvSpPr>
              <a:spLocks noChangeShapeType="1"/>
            </p:cNvSpPr>
            <p:nvPr/>
          </p:nvSpPr>
          <p:spPr bwMode="auto">
            <a:xfrm flipH="1">
              <a:off x="1152" y="244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2" name="Rectangle 14"/>
            <p:cNvSpPr>
              <a:spLocks noChangeArrowheads="1"/>
            </p:cNvSpPr>
            <p:nvPr/>
          </p:nvSpPr>
          <p:spPr bwMode="auto">
            <a:xfrm>
              <a:off x="1152" y="172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3" name="Line 15"/>
            <p:cNvSpPr>
              <a:spLocks noChangeShapeType="1"/>
            </p:cNvSpPr>
            <p:nvPr/>
          </p:nvSpPr>
          <p:spPr bwMode="auto">
            <a:xfrm flipV="1">
              <a:off x="1920" y="172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191000" y="2362200"/>
            <a:ext cx="4738688" cy="3725863"/>
            <a:chOff x="2784" y="1671"/>
            <a:chExt cx="2589" cy="2015"/>
          </a:xfrm>
        </p:grpSpPr>
        <p:sp>
          <p:nvSpPr>
            <p:cNvPr id="285713" name="Rectangle 17"/>
            <p:cNvSpPr>
              <a:spLocks noChangeArrowheads="1"/>
            </p:cNvSpPr>
            <p:nvPr/>
          </p:nvSpPr>
          <p:spPr bwMode="auto">
            <a:xfrm>
              <a:off x="3447" y="1671"/>
              <a:ext cx="1533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latin typeface="Comic Sans MS" pitchFamily="66" charset="0"/>
                </a:rPr>
                <a:t>produces the</a:t>
              </a:r>
            </a:p>
            <a:p>
              <a:pPr algn="l" eaLnBrk="0" hangingPunct="0">
                <a:defRPr/>
              </a:pP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</a:t>
              </a:r>
              <a:r>
                <a:rPr lang="en-US" sz="3200" b="1" baseline="-25000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generation</a:t>
              </a:r>
            </a:p>
          </p:txBody>
        </p:sp>
        <p:sp>
          <p:nvSpPr>
            <p:cNvPr id="77834" name="Rectangle 18"/>
            <p:cNvSpPr>
              <a:spLocks noChangeArrowheads="1"/>
            </p:cNvSpPr>
            <p:nvPr/>
          </p:nvSpPr>
          <p:spPr bwMode="auto">
            <a:xfrm>
              <a:off x="3399" y="2295"/>
              <a:ext cx="1832" cy="8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pitchFamily="66" charset="0"/>
                </a:rPr>
                <a:t>1/4 (25%) = TT</a:t>
              </a:r>
            </a:p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pitchFamily="66" charset="0"/>
                </a:rPr>
                <a:t>1/2 (50%) = Tt</a:t>
              </a:r>
            </a:p>
            <a:p>
              <a:pPr algn="l" eaLnBrk="0" hangingPunct="0"/>
              <a:r>
                <a:rPr lang="en-US" sz="3200" b="1">
                  <a:solidFill>
                    <a:schemeClr val="accent2"/>
                  </a:solidFill>
                  <a:latin typeface="Comic Sans MS" pitchFamily="66" charset="0"/>
                </a:rPr>
                <a:t>1/4 (25%) = tt</a:t>
              </a:r>
            </a:p>
          </p:txBody>
        </p:sp>
        <p:sp>
          <p:nvSpPr>
            <p:cNvPr id="285715" name="Rectangle 19"/>
            <p:cNvSpPr>
              <a:spLocks noChangeArrowheads="1"/>
            </p:cNvSpPr>
            <p:nvPr/>
          </p:nvSpPr>
          <p:spPr bwMode="auto">
            <a:xfrm>
              <a:off x="3447" y="3111"/>
              <a:ext cx="1926" cy="5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1:2:1 genotype</a:t>
              </a:r>
            </a:p>
            <a:p>
              <a:pPr algn="l" eaLnBrk="0" hangingPunct="0">
                <a:defRPr/>
              </a:pPr>
              <a:r>
                <a:rPr lang="en-US" sz="3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3:1   phenotype</a:t>
              </a:r>
            </a:p>
          </p:txBody>
        </p:sp>
        <p:sp>
          <p:nvSpPr>
            <p:cNvPr id="77836" name="AutoShape 20"/>
            <p:cNvSpPr>
              <a:spLocks/>
            </p:cNvSpPr>
            <p:nvPr/>
          </p:nvSpPr>
          <p:spPr bwMode="auto">
            <a:xfrm>
              <a:off x="2784" y="1728"/>
              <a:ext cx="336" cy="1440"/>
            </a:xfrm>
            <a:prstGeom prst="rightBrace">
              <a:avLst>
                <a:gd name="adj1" fmla="val 3571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5717" name="Text Box 21"/>
          <p:cNvSpPr txBox="1">
            <a:spLocks noChangeArrowheads="1"/>
          </p:cNvSpPr>
          <p:nvPr/>
        </p:nvSpPr>
        <p:spPr bwMode="auto">
          <a:xfrm>
            <a:off x="914400" y="11430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tall (Tt)  x  tall (Tt) pea plants</a:t>
            </a:r>
          </a:p>
        </p:txBody>
      </p:sp>
      <p:sp>
        <p:nvSpPr>
          <p:cNvPr id="77832" name="Footer Placeholder 2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5C9321-1B75-4A91-8C94-6380FD6488BE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788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1000" cy="1162050"/>
          </a:xfrm>
        </p:spPr>
        <p:txBody>
          <a:bodyPr/>
          <a:lstStyle/>
          <a:p>
            <a:pPr algn="ctr"/>
            <a:r>
              <a:rPr lang="en-US" sz="6000" dirty="0" smtClean="0"/>
              <a:t>Use Your Noodle!</a:t>
            </a:r>
            <a:endParaRPr lang="en-US" sz="6000" dirty="0"/>
          </a:p>
        </p:txBody>
      </p:sp>
      <p:pic>
        <p:nvPicPr>
          <p:cNvPr id="9" name="Content Placeholder 8" descr="Genet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524000"/>
            <a:ext cx="5403761" cy="40386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Answer the following in your science notebook.</a:t>
            </a:r>
          </a:p>
          <a:p>
            <a:endParaRPr lang="en-US" sz="2400" dirty="0" smtClean="0"/>
          </a:p>
          <a:p>
            <a:r>
              <a:rPr lang="en-US" sz="3200" dirty="0" smtClean="0"/>
              <a:t>What traits are found in your family?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7E7E-F195-444F-ABF0-AB8CB6085C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5562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You have 2 minutes</a:t>
            </a:r>
            <a:endParaRPr lang="en-US" sz="4800" dirty="0"/>
          </a:p>
        </p:txBody>
      </p:sp>
    </p:spTree>
  </p:cSld>
  <p:clrMapOvr>
    <a:masterClrMapping/>
  </p:clrMapOvr>
  <p:transition spd="med" advClick="0" advTm="1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09258-A80C-4C1C-8A6A-702E6949557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Genetic Crosses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38862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 cross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 involving a single trait</a:t>
            </a:r>
            <a:b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 flower color  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 involving two traits </a:t>
            </a:r>
            <a:b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 flower color &amp; plant height</a:t>
            </a: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</p:bldLst>
  </p:timing>
</p:sld>
</file>

<file path=ppt/theme/theme1.xml><?xml version="1.0" encoding="utf-8"?>
<a:theme xmlns:a="http://schemas.openxmlformats.org/drawingml/2006/main" name="boolean_approach">
  <a:themeElements>
    <a:clrScheme name="boolean_approa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olean_approach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olean_approa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lean_approa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lean_approa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lean_approa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lean_approa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lean_approa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lean_approa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lean_approa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lean_approa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lean_approa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lean_approa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olean_approa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Designs\boolean_approach.pot</Template>
  <TotalTime>5085</TotalTime>
  <Words>2019</Words>
  <Application>Microsoft Office PowerPoint</Application>
  <PresentationFormat>On-screen Show (4:3)</PresentationFormat>
  <Paragraphs>846</Paragraphs>
  <Slides>75</Slides>
  <Notes>72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boolean_approach</vt:lpstr>
      <vt:lpstr>Mendelelian Genetics</vt:lpstr>
      <vt:lpstr>PowerPoint Presentation</vt:lpstr>
      <vt:lpstr>Gregor Johann Mendel</vt:lpstr>
      <vt:lpstr>Gregor Johann Mendel</vt:lpstr>
      <vt:lpstr>Site of Gregor Mendel’s experimental garden in the Czech Republic</vt:lpstr>
      <vt:lpstr>Particulate Inheritance</vt:lpstr>
      <vt:lpstr>Genetic Terminology</vt:lpstr>
      <vt:lpstr>Use Your Noodle!</vt:lpstr>
      <vt:lpstr>Types of Genetic Crosses</vt:lpstr>
      <vt:lpstr>Designer “Genes”</vt:lpstr>
      <vt:lpstr>More Terminology</vt:lpstr>
      <vt:lpstr>Genotype &amp; Phenotype in Flowers</vt:lpstr>
      <vt:lpstr>Use Your Noodle!</vt:lpstr>
      <vt:lpstr>Genotypes</vt:lpstr>
      <vt:lpstr>Use Your Noodle!</vt:lpstr>
      <vt:lpstr>Genes and Environment Determine Characteristics </vt:lpstr>
      <vt:lpstr>Mendel’s Pea Plant Experiments</vt:lpstr>
      <vt:lpstr>Why peas, Pisum sativum?</vt:lpstr>
      <vt:lpstr>Mendel’s Experimental Methods</vt:lpstr>
      <vt:lpstr>PowerPoint Presentation</vt:lpstr>
      <vt:lpstr>Eight Pea Plant Traits</vt:lpstr>
      <vt:lpstr>PowerPoint Presentation</vt:lpstr>
      <vt:lpstr>PowerPoint Presentation</vt:lpstr>
      <vt:lpstr>PowerPoint Presentation</vt:lpstr>
      <vt:lpstr>Following the Generations</vt:lpstr>
      <vt:lpstr>Punnett Square</vt:lpstr>
      <vt:lpstr>PowerPoint Presentation</vt:lpstr>
      <vt:lpstr>Monohybrid Crosses</vt:lpstr>
      <vt:lpstr>P1 Monohybrid Cross</vt:lpstr>
      <vt:lpstr>P1 Monohybrid Cross Review</vt:lpstr>
      <vt:lpstr>F1 Monohybrid Cross</vt:lpstr>
      <vt:lpstr>F1 Monohybrid Cross Review</vt:lpstr>
      <vt:lpstr>What Do the Peas Look Like?</vt:lpstr>
      <vt:lpstr>…And Now the Test Cross</vt:lpstr>
      <vt:lpstr>F2 Monohybrid Cross (1st)</vt:lpstr>
      <vt:lpstr>F2 Monohybrid Cross (2nd)</vt:lpstr>
      <vt:lpstr>F2 Monohybrid Cross Review</vt:lpstr>
      <vt:lpstr>Practice Your Crosses</vt:lpstr>
      <vt:lpstr>Mendel’s Laws</vt:lpstr>
      <vt:lpstr>Results of Monohybrid Crosses</vt:lpstr>
      <vt:lpstr>Law of Dominance </vt:lpstr>
      <vt:lpstr>Law of Dominance</vt:lpstr>
      <vt:lpstr>Law of Segregation</vt:lpstr>
      <vt:lpstr>Applying the Law of Segregation</vt:lpstr>
      <vt:lpstr>Law of Independent Assortment  </vt:lpstr>
      <vt:lpstr>Dihybrid Cross</vt:lpstr>
      <vt:lpstr>Question: How many gametes will be produced for the following allele arrangements? </vt:lpstr>
      <vt:lpstr>Answer:</vt:lpstr>
      <vt:lpstr>Dihybrid Cross</vt:lpstr>
      <vt:lpstr>Dihybrid Cross</vt:lpstr>
      <vt:lpstr>Dihybrid Cross</vt:lpstr>
      <vt:lpstr>Dihybrid Cross</vt:lpstr>
      <vt:lpstr>Test Cross</vt:lpstr>
      <vt:lpstr>Test Cross</vt:lpstr>
      <vt:lpstr>Summary of Mendel’s laws</vt:lpstr>
      <vt:lpstr>Incomplete Dominance and Codominance</vt:lpstr>
      <vt:lpstr>Incomplete Dominance</vt:lpstr>
      <vt:lpstr>Incomplete Dominance</vt:lpstr>
      <vt:lpstr>Incomplete Dominance</vt:lpstr>
      <vt:lpstr>Codominance</vt:lpstr>
      <vt:lpstr>Codominance Problem</vt:lpstr>
      <vt:lpstr>Another Codominance Problem</vt:lpstr>
      <vt:lpstr>Codominance</vt:lpstr>
      <vt:lpstr>Codominance</vt:lpstr>
      <vt:lpstr>Sex-linked Traits</vt:lpstr>
      <vt:lpstr>Sex-linked Traits</vt:lpstr>
      <vt:lpstr>Sex-linked Trait Problem</vt:lpstr>
      <vt:lpstr>Sex-linked Trait Solution:</vt:lpstr>
      <vt:lpstr>Female Carriers</vt:lpstr>
      <vt:lpstr>Genetic Practice Problems</vt:lpstr>
      <vt:lpstr>Breed the P1 generation</vt:lpstr>
      <vt:lpstr>Solution:</vt:lpstr>
      <vt:lpstr>Breed the F1 generation</vt:lpstr>
      <vt:lpstr>Solution:</vt:lpstr>
      <vt:lpstr>PowerPoint Presentation</vt:lpstr>
    </vt:vector>
  </TitlesOfParts>
  <Company>USU Department of Biology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Mendel's genetics</dc:title>
  <dc:creator>Cheryl Massengale</dc:creator>
  <cp:lastModifiedBy>Jessy Tosh</cp:lastModifiedBy>
  <cp:revision>171</cp:revision>
  <cp:lastPrinted>2005-12-19T18:27:30Z</cp:lastPrinted>
  <dcterms:created xsi:type="dcterms:W3CDTF">2000-02-27T00:52:23Z</dcterms:created>
  <dcterms:modified xsi:type="dcterms:W3CDTF">2011-11-06T00:20:23Z</dcterms:modified>
</cp:coreProperties>
</file>