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8" r:id="rId3"/>
    <p:sldId id="257" r:id="rId4"/>
    <p:sldId id="259" r:id="rId5"/>
    <p:sldId id="260" r:id="rId6"/>
    <p:sldId id="272" r:id="rId7"/>
    <p:sldId id="275" r:id="rId8"/>
    <p:sldId id="274" r:id="rId9"/>
    <p:sldId id="273" r:id="rId10"/>
    <p:sldId id="261" r:id="rId11"/>
    <p:sldId id="262" r:id="rId12"/>
    <p:sldId id="263" r:id="rId13"/>
    <p:sldId id="279" r:id="rId14"/>
    <p:sldId id="264" r:id="rId15"/>
    <p:sldId id="280" r:id="rId16"/>
    <p:sldId id="265" r:id="rId17"/>
    <p:sldId id="281" r:id="rId18"/>
    <p:sldId id="266" r:id="rId19"/>
    <p:sldId id="267" r:id="rId20"/>
    <p:sldId id="278" r:id="rId21"/>
    <p:sldId id="268" r:id="rId22"/>
    <p:sldId id="277" r:id="rId23"/>
    <p:sldId id="269" r:id="rId24"/>
    <p:sldId id="270" r:id="rId25"/>
    <p:sldId id="27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F2473-9A4A-4756-80B0-9CCB9CC51829}" type="datetimeFigureOut">
              <a:rPr lang="en-GB" smtClean="0"/>
              <a:t>28/12/2014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93244-4CBD-49BD-B624-442CF5BE70A7}" type="slidenum">
              <a:rPr lang="en-GB" smtClean="0"/>
              <a:t>‹#›</a:t>
            </a:fld>
            <a:endParaRPr lang="en-GB"/>
          </a:p>
        </p:txBody>
      </p:sp>
    </p:spTree>
    <p:extLst>
      <p:ext uri="{BB962C8B-B14F-4D97-AF65-F5344CB8AC3E}">
        <p14:creationId xmlns:p14="http://schemas.microsoft.com/office/powerpoint/2010/main" val="180227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http://www.passmyexams.co.uk</a:t>
            </a:r>
          </a:p>
          <a:p>
            <a:r>
              <a:rPr lang="en-US" dirty="0" smtClean="0"/>
              <a:t>Under the Earth</a:t>
            </a:r>
            <a:r>
              <a:rPr lang="en-US" baseline="0" dirty="0" smtClean="0"/>
              <a:t> &amp; Beyond – Plate Tectonic Motion</a:t>
            </a:r>
            <a:endParaRPr lang="en-GB" dirty="0"/>
          </a:p>
        </p:txBody>
      </p:sp>
      <p:sp>
        <p:nvSpPr>
          <p:cNvPr id="4" name="Slide Number Placeholder 3"/>
          <p:cNvSpPr>
            <a:spLocks noGrp="1"/>
          </p:cNvSpPr>
          <p:nvPr>
            <p:ph type="sldNum" sz="quarter" idx="10"/>
          </p:nvPr>
        </p:nvSpPr>
        <p:spPr/>
        <p:txBody>
          <a:bodyPr/>
          <a:lstStyle/>
          <a:p>
            <a:fld id="{EE193244-4CBD-49BD-B624-442CF5BE70A7}" type="slidenum">
              <a:rPr lang="en-GB" smtClean="0"/>
              <a:t>10</a:t>
            </a:fld>
            <a:endParaRPr lang="en-GB"/>
          </a:p>
        </p:txBody>
      </p:sp>
    </p:spTree>
    <p:extLst>
      <p:ext uri="{BB962C8B-B14F-4D97-AF65-F5344CB8AC3E}">
        <p14:creationId xmlns:p14="http://schemas.microsoft.com/office/powerpoint/2010/main" val="1226944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C9AAF5E-4DF5-43B5-A267-9447988D89F8}" type="datetimeFigureOut">
              <a:rPr lang="en-GB" smtClean="0"/>
              <a:t>28/12/2014</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1D7EF6D-A78D-443E-B0B7-998379669E73}"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E1D7EF6D-A78D-443E-B0B7-998379669E73}"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C9AAF5E-4DF5-43B5-A267-9447988D89F8}" type="datetimeFigureOut">
              <a:rPr lang="en-GB" smtClean="0"/>
              <a:t>28/12/2014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C9AAF5E-4DF5-43B5-A267-9447988D89F8}" type="datetimeFigureOut">
              <a:rPr lang="en-GB" smtClean="0"/>
              <a:t>28/12/2014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E1D7EF6D-A78D-443E-B0B7-998379669E73}"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C9AAF5E-4DF5-43B5-A267-9447988D89F8}" type="datetimeFigureOut">
              <a:rPr lang="en-GB" smtClean="0"/>
              <a:t>28/12/2014</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1D7EF6D-A78D-443E-B0B7-998379669E73}"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C9AAF5E-4DF5-43B5-A267-9447988D89F8}" type="datetimeFigureOut">
              <a:rPr lang="en-GB" smtClean="0"/>
              <a:t>28/12/2014</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1D7EF6D-A78D-443E-B0B7-998379669E73}"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assmyexams.co.uk/GCSE/physics/tectonic-plate-motion.html#top"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smtClean="0"/>
              <a:t>Plate Tectonics</a:t>
            </a:r>
            <a:endParaRPr lang="en-GB" sz="8000" dirty="0"/>
          </a:p>
        </p:txBody>
      </p:sp>
      <p:sp>
        <p:nvSpPr>
          <p:cNvPr id="3" name="Subtitle 2"/>
          <p:cNvSpPr>
            <a:spLocks noGrp="1"/>
          </p:cNvSpPr>
          <p:nvPr>
            <p:ph type="subTitle" idx="1"/>
          </p:nvPr>
        </p:nvSpPr>
        <p:spPr/>
        <p:txBody>
          <a:bodyPr/>
          <a:lstStyle/>
          <a:p>
            <a:r>
              <a:rPr lang="en-US" dirty="0" smtClean="0"/>
              <a:t>Shake, Rattle, &amp; Roll!</a:t>
            </a:r>
            <a:endParaRPr lang="en-GB" dirty="0"/>
          </a:p>
        </p:txBody>
      </p:sp>
    </p:spTree>
    <p:extLst>
      <p:ext uri="{BB962C8B-B14F-4D97-AF65-F5344CB8AC3E}">
        <p14:creationId xmlns:p14="http://schemas.microsoft.com/office/powerpoint/2010/main" val="2060622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1143000"/>
          </a:xfrm>
        </p:spPr>
        <p:txBody>
          <a:bodyPr>
            <a:normAutofit/>
          </a:bodyPr>
          <a:lstStyle/>
          <a:p>
            <a:r>
              <a:rPr lang="en-US" sz="6000" dirty="0" smtClean="0"/>
              <a:t>Types of Plate Motion</a:t>
            </a:r>
            <a:endParaRPr lang="en-GB" sz="6000" dirty="0"/>
          </a:p>
        </p:txBody>
      </p:sp>
      <p:sp>
        <p:nvSpPr>
          <p:cNvPr id="8" name="Text Placeholder 7"/>
          <p:cNvSpPr>
            <a:spLocks noGrp="1"/>
          </p:cNvSpPr>
          <p:nvPr>
            <p:ph type="body" idx="4294967295"/>
          </p:nvPr>
        </p:nvSpPr>
        <p:spPr>
          <a:xfrm>
            <a:off x="685800" y="2286000"/>
            <a:ext cx="4572000" cy="1454150"/>
          </a:xfrm>
        </p:spPr>
        <p:txBody>
          <a:bodyPr>
            <a:noAutofit/>
          </a:bodyPr>
          <a:lstStyle/>
          <a:p>
            <a:r>
              <a:rPr lang="en-US" sz="2800" b="1" dirty="0">
                <a:solidFill>
                  <a:schemeClr val="tx2">
                    <a:lumMod val="90000"/>
                  </a:schemeClr>
                </a:solidFill>
              </a:rPr>
              <a:t>Convergent</a:t>
            </a:r>
          </a:p>
          <a:p>
            <a:r>
              <a:rPr lang="en-US" sz="2800" b="1" dirty="0" smtClean="0">
                <a:solidFill>
                  <a:schemeClr val="tx2">
                    <a:lumMod val="90000"/>
                  </a:schemeClr>
                </a:solidFill>
              </a:rPr>
              <a:t>Divergent</a:t>
            </a:r>
          </a:p>
          <a:p>
            <a:r>
              <a:rPr lang="en-US" sz="2800" b="1" dirty="0" smtClean="0">
                <a:solidFill>
                  <a:schemeClr val="tx2">
                    <a:lumMod val="90000"/>
                  </a:schemeClr>
                </a:solidFill>
              </a:rPr>
              <a:t>Transform</a:t>
            </a:r>
          </a:p>
          <a:p>
            <a:pPr marL="109728" indent="0">
              <a:buNone/>
            </a:pPr>
            <a:endParaRPr lang="en-US" sz="2800" b="1" dirty="0">
              <a:solidFill>
                <a:schemeClr val="tx2">
                  <a:lumMod val="90000"/>
                </a:schemeClr>
              </a:solidFill>
            </a:endParaRPr>
          </a:p>
          <a:p>
            <a:pPr marL="109728" indent="0">
              <a:buNone/>
            </a:pPr>
            <a:endParaRPr lang="en-US" sz="2800" b="1" dirty="0" smtClean="0">
              <a:solidFill>
                <a:schemeClr val="tx2">
                  <a:lumMod val="90000"/>
                </a:schemeClr>
              </a:solidFill>
            </a:endParaRPr>
          </a:p>
          <a:p>
            <a:pPr marL="109728" indent="0">
              <a:buNone/>
            </a:pPr>
            <a:r>
              <a:rPr lang="en-US" sz="2800" b="1" dirty="0" smtClean="0">
                <a:solidFill>
                  <a:schemeClr val="tx2">
                    <a:lumMod val="90000"/>
                  </a:schemeClr>
                </a:solidFill>
                <a:hlinkClick r:id="rId3"/>
              </a:rPr>
              <a:t>Tectonic Plate Motion</a:t>
            </a:r>
            <a:endParaRPr lang="en-US" sz="2800" b="1" dirty="0" smtClean="0">
              <a:solidFill>
                <a:schemeClr val="tx2">
                  <a:lumMod val="90000"/>
                </a:schemeClr>
              </a:solidFill>
            </a:endParaRPr>
          </a:p>
          <a:p>
            <a:pPr marL="342900" indent="-342900">
              <a:buFont typeface="Arial" pitchFamily="34" charset="0"/>
              <a:buChar char="•"/>
            </a:pPr>
            <a:endParaRPr lang="en-GB" sz="2800" dirty="0"/>
          </a:p>
        </p:txBody>
      </p:sp>
    </p:spTree>
    <p:extLst>
      <p:ext uri="{BB962C8B-B14F-4D97-AF65-F5344CB8AC3E}">
        <p14:creationId xmlns:p14="http://schemas.microsoft.com/office/powerpoint/2010/main" val="402391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477962"/>
          </a:xfrm>
        </p:spPr>
        <p:txBody>
          <a:bodyPr>
            <a:normAutofit fontScale="90000"/>
          </a:bodyPr>
          <a:lstStyle/>
          <a:p>
            <a:r>
              <a:rPr lang="en-US" dirty="0" smtClean="0"/>
              <a:t>Convergent Boundaries-</a:t>
            </a:r>
            <a:br>
              <a:rPr lang="en-US" dirty="0" smtClean="0"/>
            </a:br>
            <a:r>
              <a:rPr lang="en-US" sz="2800" dirty="0" smtClean="0"/>
              <a:t>Where two tectonic plates come together</a:t>
            </a:r>
            <a:r>
              <a:rPr lang="en-US" dirty="0" smtClean="0"/>
              <a:t/>
            </a:r>
            <a:br>
              <a:rPr lang="en-US" dirty="0" smtClean="0"/>
            </a:br>
            <a:endParaRPr lang="en-GB" dirty="0"/>
          </a:p>
        </p:txBody>
      </p:sp>
      <p:sp>
        <p:nvSpPr>
          <p:cNvPr id="4" name="Content Placeholder 3"/>
          <p:cNvSpPr>
            <a:spLocks noGrp="1"/>
          </p:cNvSpPr>
          <p:nvPr>
            <p:ph idx="1"/>
          </p:nvPr>
        </p:nvSpPr>
        <p:spPr>
          <a:xfrm>
            <a:off x="457200" y="1481328"/>
            <a:ext cx="7848600" cy="4525963"/>
          </a:xfrm>
        </p:spPr>
        <p:txBody>
          <a:bodyPr>
            <a:normAutofit lnSpcReduction="10000"/>
          </a:bodyPr>
          <a:lstStyle/>
          <a:p>
            <a:pPr marL="109728" indent="0">
              <a:buNone/>
            </a:pPr>
            <a:r>
              <a:rPr lang="en-US" dirty="0" smtClean="0"/>
              <a:t>There are 3 types of convergent boundaries, all 3 cause earthquakes.</a:t>
            </a:r>
          </a:p>
          <a:p>
            <a:r>
              <a:rPr lang="en-US" dirty="0" smtClean="0"/>
              <a:t>Oceanic&gt;Continental</a:t>
            </a:r>
          </a:p>
          <a:p>
            <a:pPr lvl="1"/>
            <a:r>
              <a:rPr lang="en-US" dirty="0" smtClean="0"/>
              <a:t>Volcanoes</a:t>
            </a:r>
          </a:p>
          <a:p>
            <a:pPr lvl="1"/>
            <a:r>
              <a:rPr lang="en-US" dirty="0" smtClean="0"/>
              <a:t>Oceanic trenches</a:t>
            </a:r>
          </a:p>
          <a:p>
            <a:r>
              <a:rPr lang="en-US" dirty="0" smtClean="0"/>
              <a:t>Oceanic&gt;Oceanic</a:t>
            </a:r>
          </a:p>
          <a:p>
            <a:pPr lvl="1"/>
            <a:r>
              <a:rPr lang="en-US" dirty="0" smtClean="0"/>
              <a:t>Tsunamis </a:t>
            </a:r>
          </a:p>
          <a:p>
            <a:pPr lvl="1"/>
            <a:r>
              <a:rPr lang="en-US" dirty="0" smtClean="0"/>
              <a:t>Volcanoes</a:t>
            </a:r>
          </a:p>
          <a:p>
            <a:pPr lvl="1"/>
            <a:r>
              <a:rPr lang="en-US" dirty="0" smtClean="0"/>
              <a:t>Island arcs</a:t>
            </a:r>
          </a:p>
          <a:p>
            <a:r>
              <a:rPr lang="en-US" dirty="0" smtClean="0"/>
              <a:t>Continental&gt;Continental</a:t>
            </a:r>
          </a:p>
          <a:p>
            <a:pPr lvl="1"/>
            <a:r>
              <a:rPr lang="en-US" dirty="0" smtClean="0"/>
              <a:t>Mountain building</a:t>
            </a:r>
            <a:endParaRPr lang="en-GB" dirty="0"/>
          </a:p>
        </p:txBody>
      </p:sp>
    </p:spTree>
    <p:extLst>
      <p:ext uri="{BB962C8B-B14F-4D97-AF65-F5344CB8AC3E}">
        <p14:creationId xmlns:p14="http://schemas.microsoft.com/office/powerpoint/2010/main" val="986800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Continental</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38" t="10821" r="4366" b="14979"/>
          <a:stretch/>
        </p:blipFill>
        <p:spPr bwMode="auto">
          <a:xfrm>
            <a:off x="969819" y="1385455"/>
            <a:ext cx="7813964" cy="4558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 Arrow 3"/>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30094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r>
              <a:rPr lang="en-US" dirty="0">
                <a:effectLst/>
              </a:rPr>
              <a:t>Andes </a:t>
            </a:r>
            <a:r>
              <a:rPr lang="en-US" b="0" dirty="0" smtClean="0">
                <a:solidFill>
                  <a:schemeClr val="tx2">
                    <a:lumMod val="90000"/>
                  </a:schemeClr>
                </a:solidFill>
                <a:effectLst/>
              </a:rPr>
              <a:t>Mountains-</a:t>
            </a:r>
            <a:br>
              <a:rPr lang="en-US" b="0" dirty="0" smtClean="0">
                <a:solidFill>
                  <a:schemeClr val="tx2">
                    <a:lumMod val="90000"/>
                  </a:schemeClr>
                </a:solidFill>
                <a:effectLst/>
              </a:rPr>
            </a:br>
            <a:r>
              <a:rPr lang="en-US" sz="2000" dirty="0">
                <a:solidFill>
                  <a:schemeClr val="tx2">
                    <a:lumMod val="90000"/>
                  </a:schemeClr>
                </a:solidFill>
                <a:effectLst/>
              </a:rPr>
              <a:t>The main cause of the rise of the Andes is the compression of western rim of the South American Plate due to the subduction of the Nazca Plate and the Antarctic Plate.</a:t>
            </a:r>
            <a:r>
              <a:rPr lang="en-US" dirty="0" smtClean="0">
                <a:solidFill>
                  <a:schemeClr val="tx2">
                    <a:lumMod val="90000"/>
                  </a:schemeClr>
                </a:solidFill>
                <a:effectLst/>
              </a:rPr>
              <a:t/>
            </a:r>
            <a:br>
              <a:rPr lang="en-US" dirty="0" smtClean="0">
                <a:solidFill>
                  <a:schemeClr val="tx2">
                    <a:lumMod val="90000"/>
                  </a:schemeClr>
                </a:solidFill>
                <a:effectLst/>
              </a:rPr>
            </a:br>
            <a:endParaRPr lang="en-GB" dirty="0">
              <a:solidFill>
                <a:schemeClr val="tx2">
                  <a:lumMod val="90000"/>
                </a:schemeClr>
              </a:solidFill>
              <a:effectLst/>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6339520" cy="453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489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Oceanic    Oceanic</a:t>
            </a:r>
            <a:endParaRPr lang="en-GB"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8415" r="2397" b="18112"/>
          <a:stretch/>
        </p:blipFill>
        <p:spPr bwMode="auto">
          <a:xfrm>
            <a:off x="609599" y="1270720"/>
            <a:ext cx="8077201" cy="45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Bent Arrow 2"/>
          <p:cNvSpPr/>
          <p:nvPr/>
        </p:nvSpPr>
        <p:spPr>
          <a:xfrm rot="10800000" flipH="1">
            <a:off x="2819400" y="609600"/>
            <a:ext cx="1233389"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56288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Philippine Islands-</a:t>
            </a:r>
            <a:br>
              <a:rPr lang="en-US" dirty="0" smtClean="0"/>
            </a:br>
            <a:r>
              <a:rPr lang="en-US" sz="2700" dirty="0" smtClean="0"/>
              <a:t>Oceanic to oceanic convergence-</a:t>
            </a:r>
            <a:br>
              <a:rPr lang="en-US" sz="2700" dirty="0" smtClean="0"/>
            </a:br>
            <a:r>
              <a:rPr lang="en-US" sz="2700" dirty="0" smtClean="0"/>
              <a:t>located near the edge of the Pacific Ring of Fire</a:t>
            </a:r>
            <a:endParaRPr lang="en-GB" sz="27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510145"/>
            <a:ext cx="3810000" cy="49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55" t="4265" b="1022"/>
          <a:stretch/>
        </p:blipFill>
        <p:spPr bwMode="auto">
          <a:xfrm>
            <a:off x="1828800" y="1482436"/>
            <a:ext cx="2770909" cy="476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267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a:t>
            </a:r>
            <a:r>
              <a:rPr lang="en-US" dirty="0" err="1" smtClean="0"/>
              <a:t>Continental</a:t>
            </a:r>
            <a:endParaRPr lang="en-GB" dirty="0"/>
          </a:p>
        </p:txBody>
      </p:sp>
      <p:sp>
        <p:nvSpPr>
          <p:cNvPr id="3" name="Chevron 2"/>
          <p:cNvSpPr/>
          <p:nvPr/>
        </p:nvSpPr>
        <p:spPr>
          <a:xfrm rot="16200000">
            <a:off x="3810000" y="457200"/>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12" t="9907" r="2661" b="14755"/>
          <a:stretch/>
        </p:blipFill>
        <p:spPr bwMode="auto">
          <a:xfrm>
            <a:off x="685800" y="1297414"/>
            <a:ext cx="7772400" cy="447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48321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Himalayan Mountains- </a:t>
            </a:r>
            <a:r>
              <a:rPr lang="en-US" dirty="0"/>
              <a:t/>
            </a:r>
            <a:br>
              <a:rPr lang="en-US" dirty="0"/>
            </a:br>
            <a:r>
              <a:rPr lang="en-US" sz="2000" dirty="0" smtClean="0"/>
              <a:t>Formed by the </a:t>
            </a:r>
            <a:r>
              <a:rPr lang="en-US" sz="2000" dirty="0"/>
              <a:t>collision </a:t>
            </a:r>
            <a:r>
              <a:rPr lang="en-US" sz="2000" dirty="0" smtClean="0"/>
              <a:t>of </a:t>
            </a:r>
            <a:r>
              <a:rPr lang="en-US" sz="2000" dirty="0"/>
              <a:t>the Eurasian </a:t>
            </a:r>
            <a:r>
              <a:rPr lang="en-US" sz="2000" dirty="0" smtClean="0"/>
              <a:t>Plate and </a:t>
            </a:r>
            <a:r>
              <a:rPr lang="en-US" sz="2000" dirty="0"/>
              <a:t>the Indian </a:t>
            </a:r>
            <a:r>
              <a:rPr lang="en-US" sz="2000" dirty="0" smtClean="0"/>
              <a:t>Plate.</a:t>
            </a:r>
            <a:endParaRPr lang="en-GB" sz="2000"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33353"/>
            <a:ext cx="6470072" cy="4321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2513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109728" indent="0">
              <a:buNone/>
            </a:pPr>
            <a:endParaRPr lang="en-US" dirty="0" smtClean="0"/>
          </a:p>
          <a:p>
            <a:pPr marL="109728" indent="0">
              <a:buNone/>
            </a:pPr>
            <a:r>
              <a:rPr lang="en-US" dirty="0" smtClean="0"/>
              <a:t>There are 2 types of divergent boundaries.</a:t>
            </a:r>
          </a:p>
          <a:p>
            <a:r>
              <a:rPr lang="en-US" dirty="0" smtClean="0"/>
              <a:t>Sea Floor Spreading</a:t>
            </a:r>
          </a:p>
          <a:p>
            <a:pPr lvl="1"/>
            <a:r>
              <a:rPr lang="en-US" dirty="0" smtClean="0"/>
              <a:t>Oceanic Ridges</a:t>
            </a:r>
          </a:p>
          <a:p>
            <a:r>
              <a:rPr lang="en-US" dirty="0" smtClean="0"/>
              <a:t>Continental Rift</a:t>
            </a:r>
          </a:p>
          <a:p>
            <a:pPr lvl="1"/>
            <a:r>
              <a:rPr lang="en-US" dirty="0" smtClean="0"/>
              <a:t>Rift </a:t>
            </a:r>
            <a:r>
              <a:rPr lang="en-US" dirty="0" err="1" smtClean="0"/>
              <a:t>Vallies</a:t>
            </a:r>
            <a:endParaRPr lang="en-US" dirty="0" smtClean="0"/>
          </a:p>
          <a:p>
            <a:pPr lvl="1"/>
            <a:endParaRPr lang="en-US" dirty="0" smtClean="0"/>
          </a:p>
          <a:p>
            <a:pPr lvl="1"/>
            <a:endParaRPr lang="en-GB" dirty="0"/>
          </a:p>
        </p:txBody>
      </p:sp>
      <p:sp>
        <p:nvSpPr>
          <p:cNvPr id="2" name="Title 1"/>
          <p:cNvSpPr>
            <a:spLocks noGrp="1"/>
          </p:cNvSpPr>
          <p:nvPr>
            <p:ph type="title"/>
          </p:nvPr>
        </p:nvSpPr>
        <p:spPr>
          <a:xfrm>
            <a:off x="457200" y="274638"/>
            <a:ext cx="8229600" cy="1554162"/>
          </a:xfrm>
        </p:spPr>
        <p:txBody>
          <a:bodyPr/>
          <a:lstStyle/>
          <a:p>
            <a:r>
              <a:rPr lang="en-US" dirty="0" smtClean="0"/>
              <a:t>Divergent Boundaries-</a:t>
            </a:r>
            <a:br>
              <a:rPr lang="en-US" dirty="0" smtClean="0"/>
            </a:br>
            <a:r>
              <a:rPr lang="en-US" sz="2800" dirty="0" smtClean="0"/>
              <a:t>where two tectonic plates pull apart</a:t>
            </a:r>
            <a:endParaRPr lang="en-GB" dirty="0"/>
          </a:p>
        </p:txBody>
      </p:sp>
    </p:spTree>
    <p:extLst>
      <p:ext uri="{BB962C8B-B14F-4D97-AF65-F5344CB8AC3E}">
        <p14:creationId xmlns:p14="http://schemas.microsoft.com/office/powerpoint/2010/main" val="13222220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 Floor Spreading</a:t>
            </a:r>
            <a:endParaRPr lang="en-GB"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92" t="8788" r="6892" b="12517"/>
          <a:stretch/>
        </p:blipFill>
        <p:spPr bwMode="auto">
          <a:xfrm>
            <a:off x="914400" y="1137986"/>
            <a:ext cx="7467600" cy="483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41895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fontScale="85000" lnSpcReduction="20000"/>
          </a:bodyPr>
          <a:lstStyle/>
          <a:p>
            <a:r>
              <a:rPr lang="en-US" dirty="0" smtClean="0"/>
              <a:t>Plate tectonics</a:t>
            </a:r>
          </a:p>
          <a:p>
            <a:r>
              <a:rPr lang="en-US" dirty="0" smtClean="0"/>
              <a:t>Asthenosphere</a:t>
            </a:r>
          </a:p>
          <a:p>
            <a:r>
              <a:rPr lang="en-US" dirty="0" smtClean="0"/>
              <a:t>Lithosphere</a:t>
            </a:r>
            <a:endParaRPr lang="en-US" dirty="0"/>
          </a:p>
          <a:p>
            <a:r>
              <a:rPr lang="en-US" dirty="0" smtClean="0"/>
              <a:t>Mantle</a:t>
            </a:r>
          </a:p>
          <a:p>
            <a:r>
              <a:rPr lang="en-US" dirty="0" smtClean="0"/>
              <a:t>Continental </a:t>
            </a:r>
            <a:r>
              <a:rPr lang="en-US" dirty="0"/>
              <a:t>Crust</a:t>
            </a:r>
          </a:p>
          <a:p>
            <a:r>
              <a:rPr lang="en-US" dirty="0"/>
              <a:t>Oceanic </a:t>
            </a:r>
            <a:r>
              <a:rPr lang="en-US" dirty="0" smtClean="0"/>
              <a:t>Crust</a:t>
            </a:r>
          </a:p>
          <a:p>
            <a:r>
              <a:rPr lang="en-US" dirty="0" smtClean="0"/>
              <a:t>Pangaea</a:t>
            </a:r>
            <a:endParaRPr lang="en-US" dirty="0"/>
          </a:p>
          <a:p>
            <a:r>
              <a:rPr lang="en-US" dirty="0" smtClean="0"/>
              <a:t>Convergent</a:t>
            </a:r>
          </a:p>
          <a:p>
            <a:r>
              <a:rPr lang="en-US" dirty="0" smtClean="0"/>
              <a:t>Divergent</a:t>
            </a:r>
          </a:p>
          <a:p>
            <a:r>
              <a:rPr lang="en-US" dirty="0" smtClean="0"/>
              <a:t>Transform</a:t>
            </a:r>
          </a:p>
          <a:p>
            <a:r>
              <a:rPr lang="en-US" dirty="0" smtClean="0"/>
              <a:t>Subduction</a:t>
            </a:r>
          </a:p>
          <a:p>
            <a:r>
              <a:rPr lang="en-US" dirty="0"/>
              <a:t>C</a:t>
            </a:r>
            <a:r>
              <a:rPr lang="en-US" dirty="0" smtClean="0"/>
              <a:t>ollision</a:t>
            </a:r>
          </a:p>
          <a:p>
            <a:r>
              <a:rPr lang="en-US" dirty="0" smtClean="0"/>
              <a:t>Convection</a:t>
            </a:r>
          </a:p>
          <a:p>
            <a:r>
              <a:rPr lang="en-US" dirty="0"/>
              <a:t>Continental drift</a:t>
            </a:r>
          </a:p>
          <a:p>
            <a:r>
              <a:rPr lang="en-US" dirty="0"/>
              <a:t>Sea floor spreading</a:t>
            </a:r>
          </a:p>
          <a:p>
            <a:r>
              <a:rPr lang="en-US" dirty="0"/>
              <a:t>Continental rift</a:t>
            </a:r>
          </a:p>
          <a:p>
            <a:r>
              <a:rPr lang="en-US" dirty="0" smtClean="0"/>
              <a:t>Earthquake</a:t>
            </a:r>
          </a:p>
          <a:p>
            <a:r>
              <a:rPr lang="en-US" dirty="0" smtClean="0"/>
              <a:t>Tsunami</a:t>
            </a:r>
            <a:endParaRPr lang="en-US" dirty="0"/>
          </a:p>
          <a:p>
            <a:r>
              <a:rPr lang="en-US" dirty="0"/>
              <a:t>Volcanic activity</a:t>
            </a:r>
          </a:p>
          <a:p>
            <a:r>
              <a:rPr lang="en-US" dirty="0"/>
              <a:t>Oceanic </a:t>
            </a:r>
            <a:r>
              <a:rPr lang="en-US" dirty="0" smtClean="0"/>
              <a:t>trench</a:t>
            </a:r>
          </a:p>
          <a:p>
            <a:r>
              <a:rPr lang="en-US" dirty="0" smtClean="0"/>
              <a:t>Oceanic ridge</a:t>
            </a:r>
          </a:p>
          <a:p>
            <a:r>
              <a:rPr lang="en-US" dirty="0" smtClean="0"/>
              <a:t>Rift valley</a:t>
            </a:r>
            <a:endParaRPr lang="en-US" dirty="0"/>
          </a:p>
          <a:p>
            <a:r>
              <a:rPr lang="en-US" dirty="0"/>
              <a:t>Mountain </a:t>
            </a:r>
            <a:r>
              <a:rPr lang="en-US" dirty="0" smtClean="0"/>
              <a:t>building</a:t>
            </a:r>
          </a:p>
          <a:p>
            <a:r>
              <a:rPr lang="en-US" dirty="0" smtClean="0"/>
              <a:t>Island arc</a:t>
            </a:r>
            <a:endParaRPr lang="en-US" dirty="0"/>
          </a:p>
          <a:p>
            <a:pPr marL="109728" indent="0">
              <a:buNone/>
            </a:pPr>
            <a:endParaRPr lang="en-US" dirty="0" smtClean="0"/>
          </a:p>
          <a:p>
            <a:endParaRPr lang="en-GB" dirty="0"/>
          </a:p>
        </p:txBody>
      </p:sp>
      <p:sp>
        <p:nvSpPr>
          <p:cNvPr id="3" name="Title 2"/>
          <p:cNvSpPr>
            <a:spLocks noGrp="1"/>
          </p:cNvSpPr>
          <p:nvPr>
            <p:ph type="title"/>
          </p:nvPr>
        </p:nvSpPr>
        <p:spPr/>
        <p:txBody>
          <a:bodyPr/>
          <a:lstStyle/>
          <a:p>
            <a:r>
              <a:rPr lang="en-US" dirty="0" smtClean="0"/>
              <a:t>Key Vocabulary</a:t>
            </a:r>
            <a:endParaRPr lang="en-GB" dirty="0"/>
          </a:p>
        </p:txBody>
      </p:sp>
    </p:spTree>
    <p:extLst>
      <p:ext uri="{BB962C8B-B14F-4D97-AF65-F5344CB8AC3E}">
        <p14:creationId xmlns:p14="http://schemas.microsoft.com/office/powerpoint/2010/main" val="2782022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 of the Ocean Floor-</a:t>
            </a:r>
            <a:br>
              <a:rPr lang="en-US" dirty="0" smtClean="0"/>
            </a:br>
            <a:r>
              <a:rPr lang="en-US" sz="2800" dirty="0" smtClean="0"/>
              <a:t>Red is the newest – Blue is the oldest</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9364"/>
            <a:ext cx="7182471"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93281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Rift</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157" t="15874" r="6629" b="17738"/>
          <a:stretch/>
        </p:blipFill>
        <p:spPr bwMode="auto">
          <a:xfrm>
            <a:off x="761999" y="1600201"/>
            <a:ext cx="7802521" cy="4260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9459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Autofit/>
          </a:bodyPr>
          <a:lstStyle/>
          <a:p>
            <a:r>
              <a:rPr lang="en-US" sz="1800" dirty="0"/>
              <a:t>three plates are pulling away from one another: the Arabian </a:t>
            </a:r>
            <a:r>
              <a:rPr lang="en-US" sz="1800" dirty="0" smtClean="0"/>
              <a:t>Plate, </a:t>
            </a:r>
            <a:r>
              <a:rPr lang="en-US" sz="1800" dirty="0"/>
              <a:t>and the two </a:t>
            </a:r>
            <a:r>
              <a:rPr lang="en-US" sz="1800" dirty="0" smtClean="0"/>
              <a:t>parts of </a:t>
            </a:r>
            <a:r>
              <a:rPr lang="en-US" sz="1800" dirty="0"/>
              <a:t>the African </a:t>
            </a:r>
            <a:r>
              <a:rPr lang="en-US" sz="1800" dirty="0" smtClean="0"/>
              <a:t>Plate(the </a:t>
            </a:r>
            <a:r>
              <a:rPr lang="en-US" sz="1800" dirty="0"/>
              <a:t>Nubian and the </a:t>
            </a:r>
            <a:r>
              <a:rPr lang="en-US" sz="1800" dirty="0" err="1"/>
              <a:t>Somalian</a:t>
            </a:r>
            <a:r>
              <a:rPr lang="en-US" sz="1800" dirty="0"/>
              <a:t>)</a:t>
            </a:r>
            <a:endParaRPr lang="en-GB" sz="1800" dirty="0"/>
          </a:p>
        </p:txBody>
      </p:sp>
      <p:sp>
        <p:nvSpPr>
          <p:cNvPr id="2" name="Title 1"/>
          <p:cNvSpPr>
            <a:spLocks noGrp="1"/>
          </p:cNvSpPr>
          <p:nvPr>
            <p:ph type="title"/>
          </p:nvPr>
        </p:nvSpPr>
        <p:spPr/>
        <p:txBody>
          <a:bodyPr/>
          <a:lstStyle/>
          <a:p>
            <a:r>
              <a:rPr lang="en-US" dirty="0" smtClean="0"/>
              <a:t>Rifting earth of Ethiopia</a:t>
            </a:r>
            <a:endParaRPr lang="en-GB" dirty="0"/>
          </a:p>
        </p:txBody>
      </p:sp>
      <p:pic>
        <p:nvPicPr>
          <p:cNvPr id="1638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4455"/>
          <a:stretch/>
        </p:blipFill>
        <p:spPr bwMode="auto">
          <a:xfrm>
            <a:off x="1295400" y="471054"/>
            <a:ext cx="6629400" cy="425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140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A transform boundary is just that, a transform boundary.</a:t>
            </a:r>
          </a:p>
          <a:p>
            <a:r>
              <a:rPr lang="en-US" dirty="0" smtClean="0"/>
              <a:t>Transform boundaries can have jagged edges that get caught on each other, when this happens massive pressure builds up which releases in an:</a:t>
            </a:r>
          </a:p>
          <a:p>
            <a:pPr lvl="1"/>
            <a:r>
              <a:rPr lang="en-US" sz="2800" b="1" dirty="0" smtClean="0"/>
              <a:t>Earthquake.</a:t>
            </a:r>
            <a:endParaRPr lang="en-GB" sz="2800" b="1" dirty="0"/>
          </a:p>
        </p:txBody>
      </p:sp>
      <p:sp>
        <p:nvSpPr>
          <p:cNvPr id="3" name="Title 2"/>
          <p:cNvSpPr>
            <a:spLocks noGrp="1"/>
          </p:cNvSpPr>
          <p:nvPr>
            <p:ph type="title"/>
          </p:nvPr>
        </p:nvSpPr>
        <p:spPr>
          <a:xfrm>
            <a:off x="457200" y="274638"/>
            <a:ext cx="8229600" cy="1477962"/>
          </a:xfrm>
        </p:spPr>
        <p:txBody>
          <a:bodyPr>
            <a:normAutofit fontScale="90000"/>
          </a:bodyPr>
          <a:lstStyle/>
          <a:p>
            <a:r>
              <a:rPr lang="en-US" dirty="0" smtClean="0"/>
              <a:t>Transform Boundaries-</a:t>
            </a:r>
            <a:br>
              <a:rPr lang="en-US" dirty="0" smtClean="0"/>
            </a:br>
            <a:r>
              <a:rPr lang="en-US" sz="2800" dirty="0" smtClean="0"/>
              <a:t>where two tectonic plates grind past each other.</a:t>
            </a:r>
            <a:r>
              <a:rPr lang="en-US" dirty="0" smtClean="0"/>
              <a:t/>
            </a:r>
            <a:br>
              <a:rPr lang="en-US" dirty="0" smtClean="0"/>
            </a:br>
            <a:endParaRPr lang="en-GB" dirty="0"/>
          </a:p>
        </p:txBody>
      </p:sp>
    </p:spTree>
    <p:extLst>
      <p:ext uri="{BB962C8B-B14F-4D97-AF65-F5344CB8AC3E}">
        <p14:creationId xmlns:p14="http://schemas.microsoft.com/office/powerpoint/2010/main" val="17989427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 Boundary</a:t>
            </a:r>
            <a:endParaRPr lang="en-GB"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71" t="12890" r="3719" b="17739"/>
          <a:stretch/>
        </p:blipFill>
        <p:spPr bwMode="auto">
          <a:xfrm>
            <a:off x="685800" y="1648692"/>
            <a:ext cx="7779662" cy="4218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695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Transform Boundary</a:t>
            </a:r>
            <a:endParaRPr lang="en-GB" dirty="0"/>
          </a:p>
        </p:txBody>
      </p:sp>
      <p:sp>
        <p:nvSpPr>
          <p:cNvPr id="4" name="Text Placeholder 3"/>
          <p:cNvSpPr>
            <a:spLocks noGrp="1"/>
          </p:cNvSpPr>
          <p:nvPr>
            <p:ph type="body" idx="1"/>
          </p:nvPr>
        </p:nvSpPr>
        <p:spPr/>
        <p:txBody>
          <a:bodyPr>
            <a:normAutofit fontScale="77500" lnSpcReduction="20000"/>
          </a:bodyPr>
          <a:lstStyle/>
          <a:p>
            <a:r>
              <a:rPr lang="en-US" dirty="0" smtClean="0"/>
              <a:t>Border of the Pacific &amp; North American plate, 810 miles long.</a:t>
            </a:r>
            <a:endParaRPr lang="en-GB" dirty="0"/>
          </a:p>
        </p:txBody>
      </p:sp>
      <p:sp>
        <p:nvSpPr>
          <p:cNvPr id="6" name="Text Placeholder 5"/>
          <p:cNvSpPr>
            <a:spLocks noGrp="1"/>
          </p:cNvSpPr>
          <p:nvPr>
            <p:ph type="body" sz="half" idx="3"/>
          </p:nvPr>
        </p:nvSpPr>
        <p:spPr/>
        <p:txBody>
          <a:bodyPr>
            <a:normAutofit fontScale="92500" lnSpcReduction="10000"/>
          </a:bodyPr>
          <a:lstStyle/>
          <a:p>
            <a:r>
              <a:rPr lang="en-US" dirty="0" smtClean="0"/>
              <a:t>Arial photo of the </a:t>
            </a:r>
          </a:p>
          <a:p>
            <a:r>
              <a:rPr lang="en-US" dirty="0" smtClean="0"/>
              <a:t>San Andreas Fault</a:t>
            </a:r>
            <a:endParaRPr lang="en-GB" dirty="0"/>
          </a:p>
        </p:txBody>
      </p:sp>
      <p:pic>
        <p:nvPicPr>
          <p:cNvPr id="1536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83" r="19403" b="68414"/>
          <a:stretch/>
        </p:blipFill>
        <p:spPr bwMode="auto">
          <a:xfrm>
            <a:off x="685800" y="1520706"/>
            <a:ext cx="3276600"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752" r="4793"/>
          <a:stretch/>
        </p:blipFill>
        <p:spPr bwMode="auto">
          <a:xfrm>
            <a:off x="4800600" y="1520706"/>
            <a:ext cx="3708329" cy="3785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7271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Tectonics</a:t>
            </a:r>
            <a:endParaRPr lang="en-GB" dirty="0"/>
          </a:p>
        </p:txBody>
      </p:sp>
      <p:sp>
        <p:nvSpPr>
          <p:cNvPr id="3" name="Text Placeholder 2"/>
          <p:cNvSpPr>
            <a:spLocks noGrp="1"/>
          </p:cNvSpPr>
          <p:nvPr>
            <p:ph type="body" idx="1"/>
          </p:nvPr>
        </p:nvSpPr>
        <p:spPr>
          <a:xfrm>
            <a:off x="3922713" y="2931712"/>
            <a:ext cx="4572000" cy="1868888"/>
          </a:xfrm>
        </p:spPr>
        <p:txBody>
          <a:bodyPr>
            <a:normAutofit fontScale="92500"/>
          </a:bodyPr>
          <a:lstStyle/>
          <a:p>
            <a:r>
              <a:rPr lang="en-US" dirty="0">
                <a:solidFill>
                  <a:schemeClr val="tx2">
                    <a:lumMod val="90000"/>
                  </a:schemeClr>
                </a:solidFill>
              </a:rPr>
              <a:t>a scientific </a:t>
            </a:r>
            <a:r>
              <a:rPr lang="en-US" dirty="0" smtClean="0">
                <a:solidFill>
                  <a:schemeClr val="tx2">
                    <a:lumMod val="90000"/>
                  </a:schemeClr>
                </a:solidFill>
              </a:rPr>
              <a:t>theory </a:t>
            </a:r>
            <a:r>
              <a:rPr lang="en-US" dirty="0">
                <a:solidFill>
                  <a:schemeClr val="tx2">
                    <a:lumMod val="90000"/>
                  </a:schemeClr>
                </a:solidFill>
              </a:rPr>
              <a:t>that describes the </a:t>
            </a:r>
            <a:r>
              <a:rPr lang="en-US" dirty="0" smtClean="0">
                <a:solidFill>
                  <a:schemeClr val="tx2">
                    <a:lumMod val="90000"/>
                  </a:schemeClr>
                </a:solidFill>
              </a:rPr>
              <a:t>large scale </a:t>
            </a:r>
            <a:r>
              <a:rPr lang="en-US" dirty="0">
                <a:solidFill>
                  <a:schemeClr val="tx2">
                    <a:lumMod val="90000"/>
                  </a:schemeClr>
                </a:solidFill>
              </a:rPr>
              <a:t>motions of </a:t>
            </a:r>
            <a:r>
              <a:rPr lang="en-US" dirty="0" smtClean="0">
                <a:solidFill>
                  <a:schemeClr val="tx2">
                    <a:lumMod val="90000"/>
                  </a:schemeClr>
                </a:solidFill>
              </a:rPr>
              <a:t>the Earth's plates which make up the lithosphere. These plates rest on the asthenosphere.</a:t>
            </a:r>
            <a:endParaRPr lang="en-GB" dirty="0">
              <a:solidFill>
                <a:schemeClr val="tx2">
                  <a:lumMod val="90000"/>
                </a:schemeClr>
              </a:solidFill>
            </a:endParaRPr>
          </a:p>
        </p:txBody>
      </p:sp>
    </p:spTree>
    <p:extLst>
      <p:ext uri="{BB962C8B-B14F-4D97-AF65-F5344CB8AC3E}">
        <p14:creationId xmlns:p14="http://schemas.microsoft.com/office/powerpoint/2010/main" val="534823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5474"/>
          <a:stretch/>
        </p:blipFill>
        <p:spPr bwMode="auto">
          <a:xfrm>
            <a:off x="990600" y="685800"/>
            <a:ext cx="7391400" cy="564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Layers of the Earth</a:t>
            </a:r>
            <a:endParaRPr lang="en-GB" dirty="0"/>
          </a:p>
        </p:txBody>
      </p:sp>
    </p:spTree>
    <p:extLst>
      <p:ext uri="{BB962C8B-B14F-4D97-AF65-F5344CB8AC3E}">
        <p14:creationId xmlns:p14="http://schemas.microsoft.com/office/powerpoint/2010/main" val="1857100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Movement</a:t>
            </a:r>
            <a:endParaRPr lang="en-GB" dirty="0"/>
          </a:p>
        </p:txBody>
      </p:sp>
      <p:sp>
        <p:nvSpPr>
          <p:cNvPr id="6" name="Content Placeholder 5"/>
          <p:cNvSpPr>
            <a:spLocks noGrp="1"/>
          </p:cNvSpPr>
          <p:nvPr>
            <p:ph sz="quarter" idx="4"/>
          </p:nvPr>
        </p:nvSpPr>
        <p:spPr>
          <a:xfrm>
            <a:off x="4609206" y="1967345"/>
            <a:ext cx="4194175" cy="3941763"/>
          </a:xfrm>
        </p:spPr>
        <p:txBody>
          <a:bodyPr/>
          <a:lstStyle/>
          <a:p>
            <a:r>
              <a:rPr lang="en-US" dirty="0" smtClean="0"/>
              <a:t>It is believed that tectonic plates are moved by several different forces:</a:t>
            </a:r>
          </a:p>
          <a:p>
            <a:pPr marL="109728" indent="0">
              <a:buNone/>
            </a:pPr>
            <a:endParaRPr lang="en-US" dirty="0" smtClean="0"/>
          </a:p>
          <a:p>
            <a:pPr lvl="1"/>
            <a:r>
              <a:rPr lang="en-US" dirty="0" smtClean="0"/>
              <a:t>Rotation of the earth</a:t>
            </a:r>
          </a:p>
          <a:p>
            <a:pPr lvl="1"/>
            <a:r>
              <a:rPr lang="en-US" dirty="0" smtClean="0"/>
              <a:t>Tidal forces of sun &amp; moon</a:t>
            </a:r>
          </a:p>
          <a:p>
            <a:pPr lvl="1"/>
            <a:r>
              <a:rPr lang="en-US" dirty="0" smtClean="0"/>
              <a:t>Gravitational pull</a:t>
            </a:r>
          </a:p>
          <a:p>
            <a:pPr lvl="1"/>
            <a:r>
              <a:rPr lang="en-US" dirty="0" smtClean="0"/>
              <a:t>Convection cell</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308" r="11188"/>
          <a:stretch/>
        </p:blipFill>
        <p:spPr bwMode="auto">
          <a:xfrm>
            <a:off x="457200" y="1981200"/>
            <a:ext cx="4152006"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722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Autofit/>
          </a:bodyPr>
          <a:lstStyle/>
          <a:p>
            <a:r>
              <a:rPr lang="en-US" sz="2800" dirty="0" smtClean="0"/>
              <a:t>Developed the theory of </a:t>
            </a:r>
            <a:r>
              <a:rPr lang="en-US" sz="2800" dirty="0" err="1" smtClean="0"/>
              <a:t>Pangea</a:t>
            </a:r>
            <a:r>
              <a:rPr lang="en-US" sz="2800" dirty="0" smtClean="0"/>
              <a:t> &amp; Continental Drift.</a:t>
            </a:r>
            <a:endParaRPr lang="en-GB" sz="2800" dirty="0"/>
          </a:p>
        </p:txBody>
      </p:sp>
      <p:sp>
        <p:nvSpPr>
          <p:cNvPr id="4" name="Title 3"/>
          <p:cNvSpPr>
            <a:spLocks noGrp="1"/>
          </p:cNvSpPr>
          <p:nvPr>
            <p:ph type="title"/>
          </p:nvPr>
        </p:nvSpPr>
        <p:spPr/>
        <p:txBody>
          <a:bodyPr>
            <a:noAutofit/>
          </a:bodyPr>
          <a:lstStyle/>
          <a:p>
            <a:r>
              <a:rPr lang="en-GB" sz="3600" b="1" dirty="0"/>
              <a:t>Alfred </a:t>
            </a:r>
            <a:r>
              <a:rPr lang="en-GB" sz="3600" b="1" dirty="0" err="1"/>
              <a:t>Lothar</a:t>
            </a:r>
            <a:r>
              <a:rPr lang="en-GB" sz="3600" b="1" dirty="0"/>
              <a:t> Wegener</a:t>
            </a:r>
            <a:br>
              <a:rPr lang="en-GB" sz="3600" b="1" dirty="0"/>
            </a:br>
            <a:endParaRPr lang="en-GB" sz="36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2281" y="381000"/>
            <a:ext cx="3319692" cy="408925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1104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Pangea</a:t>
            </a:r>
            <a:endParaRPr lang="en-GB"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001000" cy="548425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723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88857"/>
            <a:ext cx="6521720" cy="5007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a:spLocks noGrp="1"/>
          </p:cNvSpPr>
          <p:nvPr>
            <p:ph type="title"/>
          </p:nvPr>
        </p:nvSpPr>
        <p:spPr/>
        <p:txBody>
          <a:bodyPr/>
          <a:lstStyle/>
          <a:p>
            <a:r>
              <a:rPr lang="en-US" dirty="0" smtClean="0"/>
              <a:t>The Case for </a:t>
            </a:r>
            <a:r>
              <a:rPr lang="en-US" dirty="0" err="1" smtClean="0"/>
              <a:t>Pangea</a:t>
            </a:r>
            <a:endParaRPr lang="en-GB" dirty="0"/>
          </a:p>
        </p:txBody>
      </p:sp>
    </p:spTree>
    <p:extLst>
      <p:ext uri="{BB962C8B-B14F-4D97-AF65-F5344CB8AC3E}">
        <p14:creationId xmlns:p14="http://schemas.microsoft.com/office/powerpoint/2010/main" val="3525436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Continental Drift</a:t>
            </a:r>
            <a:endParaRPr lang="en-GB" dirty="0"/>
          </a:p>
        </p:txBody>
      </p:sp>
      <p:pic>
        <p:nvPicPr>
          <p:cNvPr id="1229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8341" r="2252" b="27367"/>
          <a:stretch/>
        </p:blipFill>
        <p:spPr bwMode="auto">
          <a:xfrm>
            <a:off x="76200" y="1447800"/>
            <a:ext cx="9039234" cy="4696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6200" y="6144492"/>
            <a:ext cx="3124200" cy="369332"/>
          </a:xfrm>
          <a:prstGeom prst="rect">
            <a:avLst/>
          </a:prstGeom>
          <a:noFill/>
        </p:spPr>
        <p:txBody>
          <a:bodyPr wrap="square" rtlCol="0">
            <a:spAutoFit/>
          </a:bodyPr>
          <a:lstStyle/>
          <a:p>
            <a:r>
              <a:rPr lang="en-US" dirty="0" smtClean="0"/>
              <a:t>Direction of plate drift</a:t>
            </a:r>
            <a:endParaRPr lang="en-GB" dirty="0"/>
          </a:p>
        </p:txBody>
      </p:sp>
      <p:sp>
        <p:nvSpPr>
          <p:cNvPr id="8" name="Right Arrow 7"/>
          <p:cNvSpPr/>
          <p:nvPr/>
        </p:nvSpPr>
        <p:spPr>
          <a:xfrm>
            <a:off x="2783032" y="6257560"/>
            <a:ext cx="266700" cy="923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54331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707</TotalTime>
  <Words>317</Words>
  <Application>Microsoft Office PowerPoint</Application>
  <PresentationFormat>On-screen Show (4:3)</PresentationFormat>
  <Paragraphs>91</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Lucida Sans Unicode</vt:lpstr>
      <vt:lpstr>Verdana</vt:lpstr>
      <vt:lpstr>Wingdings 2</vt:lpstr>
      <vt:lpstr>Wingdings 3</vt:lpstr>
      <vt:lpstr>Concourse</vt:lpstr>
      <vt:lpstr>Plate Tectonics</vt:lpstr>
      <vt:lpstr>Key Vocabulary</vt:lpstr>
      <vt:lpstr>Plate Tectonics</vt:lpstr>
      <vt:lpstr>Layers of the Earth</vt:lpstr>
      <vt:lpstr>Plate Movement</vt:lpstr>
      <vt:lpstr>Alfred Lothar Wegener </vt:lpstr>
      <vt:lpstr>Pangea</vt:lpstr>
      <vt:lpstr>The Case for Pangea</vt:lpstr>
      <vt:lpstr>Continental Drift</vt:lpstr>
      <vt:lpstr>Types of Plate Motion</vt:lpstr>
      <vt:lpstr>Convergent Boundaries- Where two tectonic plates come together </vt:lpstr>
      <vt:lpstr>Oceanic    Continental</vt:lpstr>
      <vt:lpstr>Andes Mountains- The main cause of the rise of the Andes is the compression of western rim of the South American Plate due to the subduction of the Nazca Plate and the Antarctic Plate. </vt:lpstr>
      <vt:lpstr>Oceanic    Oceanic</vt:lpstr>
      <vt:lpstr>Philippine Islands- Oceanic to oceanic convergence- located near the edge of the Pacific Ring of Fire</vt:lpstr>
      <vt:lpstr>Continental      Continental</vt:lpstr>
      <vt:lpstr>Himalayan Mountains-  Formed by the collision of the Eurasian Plate and the Indian Plate.</vt:lpstr>
      <vt:lpstr>Divergent Boundaries- where two tectonic plates pull apart</vt:lpstr>
      <vt:lpstr>Sea Floor Spreading</vt:lpstr>
      <vt:lpstr>Age of the Ocean Floor- Red is the newest – Blue is the oldest</vt:lpstr>
      <vt:lpstr>Continental Rift</vt:lpstr>
      <vt:lpstr>Rifting earth of Ethiopia</vt:lpstr>
      <vt:lpstr>Transform Boundaries- where two tectonic plates grind past each other. </vt:lpstr>
      <vt:lpstr>Transform Boundary</vt:lpstr>
      <vt:lpstr>Transform Boundary</vt:lpstr>
    </vt:vector>
  </TitlesOfParts>
  <Company>Lee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 Volcanoes, &amp; Plate Tectonics</dc:title>
  <dc:creator>Jennifer Moore Jordan</dc:creator>
  <cp:lastModifiedBy>Jessica Tosh</cp:lastModifiedBy>
  <cp:revision>26</cp:revision>
  <dcterms:created xsi:type="dcterms:W3CDTF">2013-05-19T12:12:20Z</dcterms:created>
  <dcterms:modified xsi:type="dcterms:W3CDTF">2014-12-28T22:34:56Z</dcterms:modified>
</cp:coreProperties>
</file>